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tags/tag7.xml" ContentType="application/vnd.openxmlformats-officedocument.presentationml.tags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 saveSubsetFonts="1" autoCompressPictures="0">
  <p:sldMasterIdLst>
    <p:sldMasterId id="2147483709" r:id="rId1"/>
    <p:sldMasterId id="2147483968" r:id="rId2"/>
  </p:sldMasterIdLst>
  <p:notesMasterIdLst>
    <p:notesMasterId r:id="rId14"/>
  </p:notesMasterIdLst>
  <p:handoutMasterIdLst>
    <p:handoutMasterId r:id="rId15"/>
  </p:handoutMasterIdLst>
  <p:sldIdLst>
    <p:sldId id="256" r:id="rId3"/>
    <p:sldId id="323" r:id="rId4"/>
    <p:sldId id="324" r:id="rId5"/>
    <p:sldId id="325" r:id="rId6"/>
    <p:sldId id="309" r:id="rId7"/>
    <p:sldId id="327" r:id="rId8"/>
    <p:sldId id="328" r:id="rId9"/>
    <p:sldId id="321" r:id="rId10"/>
    <p:sldId id="317" r:id="rId11"/>
    <p:sldId id="326" r:id="rId12"/>
    <p:sldId id="275" r:id="rId13"/>
  </p:sldIdLst>
  <p:sldSz cx="11522075" cy="6480175"/>
  <p:notesSz cx="7315200" cy="9601200"/>
  <p:embeddedFontLst>
    <p:embeddedFont>
      <p:font typeface="TeleGrotesk Headline Ultra" pitchFamily="2" charset="0"/>
      <p:bold r:id="rId16"/>
    </p:embeddedFont>
    <p:embeddedFont>
      <p:font typeface="Arial Unicode MS" pitchFamily="34" charset="-128"/>
      <p:regular r:id="rId17"/>
    </p:embeddedFont>
    <p:embeddedFont>
      <p:font typeface="Tele-GroteskNor" pitchFamily="2" charset="0"/>
      <p:regular r:id="rId18"/>
    </p:embeddedFont>
    <p:embeddedFont>
      <p:font typeface="TeleGrotesk Headline" pitchFamily="2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Tele-GroteskFet" pitchFamily="2" charset="0"/>
      <p:regular r:id="rId24"/>
    </p:embeddedFont>
    <p:embeddedFont>
      <p:font typeface="Wingdings 2" pitchFamily="18" charset="2"/>
      <p:regular r:id="rId25"/>
    </p:embeddedFont>
    <p:embeddedFont>
      <p:font typeface="Tele-GroteskUlt" pitchFamily="2" charset="0"/>
      <p:regular r:id="rId26"/>
    </p:embeddedFont>
    <p:embeddedFont>
      <p:font typeface="MS PGothic" pitchFamily="34" charset="-128"/>
      <p:regular r:id="rId27"/>
    </p:embeddedFont>
  </p:embeddedFontLst>
  <p:custDataLst>
    <p:tags r:id="rId28"/>
  </p:custDataLst>
  <p:defaultTextStyle>
    <a:defPPr>
      <a:defRPr lang="de-DE"/>
    </a:defPPr>
    <a:lvl1pPr marL="0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76072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52144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28216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04288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880360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456432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032504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08576" algn="l" defTabSz="1152144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4" orient="horz" pos="204">
          <p15:clr>
            <a:srgbClr val="A4A3A4"/>
          </p15:clr>
        </p15:guide>
        <p15:guide id="8" orient="horz" pos="2041" userDrawn="1">
          <p15:clr>
            <a:srgbClr val="A4A3A4"/>
          </p15:clr>
        </p15:guide>
        <p15:guide id="9" orient="horz" pos="930" userDrawn="1">
          <p15:clr>
            <a:srgbClr val="A4A3A4"/>
          </p15:clr>
        </p15:guide>
        <p15:guide id="10" orient="horz" pos="3266" userDrawn="1">
          <p15:clr>
            <a:srgbClr val="A4A3A4"/>
          </p15:clr>
        </p15:guide>
        <p15:guide id="11" orient="horz" pos="703" userDrawn="1">
          <p15:clr>
            <a:srgbClr val="A4A3A4"/>
          </p15:clr>
        </p15:guide>
        <p15:guide id="12" orient="horz" pos="3493" userDrawn="1">
          <p15:clr>
            <a:srgbClr val="A4A3A4"/>
          </p15:clr>
        </p15:guide>
        <p15:guide id="13" orient="horz" pos="3719" userDrawn="1">
          <p15:clr>
            <a:srgbClr val="A4A3A4"/>
          </p15:clr>
        </p15:guide>
        <p15:guide id="14" orient="horz" pos="3878" userDrawn="1">
          <p15:clr>
            <a:srgbClr val="A4A3A4"/>
          </p15:clr>
        </p15:guide>
        <p15:guide id="15" pos="1939" userDrawn="1">
          <p15:clr>
            <a:srgbClr val="A4A3A4"/>
          </p15:clr>
        </p15:guide>
        <p15:guide id="16" pos="1847" userDrawn="1">
          <p15:clr>
            <a:srgbClr val="A4A3A4"/>
          </p15:clr>
        </p15:guide>
        <p15:guide id="17" pos="204" userDrawn="1">
          <p15:clr>
            <a:srgbClr val="A4A3A4"/>
          </p15:clr>
        </p15:guide>
        <p15:guide id="18" pos="7054" userDrawn="1">
          <p15:clr>
            <a:srgbClr val="A4A3A4"/>
          </p15:clr>
        </p15:guide>
        <p15:guide id="19" pos="5411" userDrawn="1">
          <p15:clr>
            <a:srgbClr val="A4A3A4"/>
          </p15:clr>
        </p15:guide>
        <p15:guide id="20" pos="5318" userDrawn="1">
          <p15:clr>
            <a:srgbClr val="A4A3A4"/>
          </p15:clr>
        </p15:guide>
        <p15:guide id="21" pos="3674" userDrawn="1">
          <p15:clr>
            <a:srgbClr val="A4A3A4"/>
          </p15:clr>
        </p15:guide>
        <p15:guide id="22" pos="3584" userDrawn="1">
          <p15:clr>
            <a:srgbClr val="A4A3A4"/>
          </p15:clr>
        </p15:guide>
        <p15:guide id="23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pos="302">
          <p15:clr>
            <a:srgbClr val="A4A3A4"/>
          </p15:clr>
        </p15:guide>
        <p15:guide id="4" pos="401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6" name="Author" initials="A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E20074"/>
    <a:srgbClr val="89E0FF"/>
    <a:srgbClr val="9BE5FF"/>
    <a:srgbClr val="00FFFF"/>
    <a:srgbClr val="66FF66"/>
    <a:srgbClr val="C4C4C4"/>
    <a:srgbClr val="FF9A1E"/>
    <a:srgbClr val="E20000"/>
    <a:srgbClr val="992C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03" autoAdjust="0"/>
    <p:restoredTop sz="98157" autoAdjust="0"/>
  </p:normalViewPr>
  <p:slideViewPr>
    <p:cSldViewPr>
      <p:cViewPr varScale="1">
        <p:scale>
          <a:sx n="72" d="100"/>
          <a:sy n="72" d="100"/>
        </p:scale>
        <p:origin x="-1026" y="-96"/>
      </p:cViewPr>
      <p:guideLst>
        <p:guide orient="horz" pos="227"/>
        <p:guide orient="horz" pos="2055"/>
        <p:guide orient="horz" pos="3402"/>
        <p:guide orient="horz" pos="3266"/>
        <p:guide orient="horz" pos="680"/>
        <p:guide orient="horz" pos="3356"/>
        <p:guide orient="horz" pos="3719"/>
        <p:guide orient="horz" pos="3878"/>
        <p:guide pos="1939"/>
        <p:guide pos="1847"/>
        <p:guide pos="182"/>
        <p:guide pos="7054"/>
        <p:guide pos="5411"/>
        <p:guide pos="5318"/>
        <p:guide pos="3674"/>
        <p:guide pos="3584"/>
      </p:guideLst>
    </p:cSldViewPr>
  </p:slideViewPr>
  <p:outlineViewPr>
    <p:cViewPr>
      <p:scale>
        <a:sx n="33" d="100"/>
        <a:sy n="33" d="100"/>
      </p:scale>
      <p:origin x="42" y="218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77" d="100"/>
          <a:sy n="77" d="100"/>
        </p:scale>
        <p:origin x="-2106" y="-84"/>
      </p:cViewPr>
      <p:guideLst>
        <p:guide orient="horz" pos="3024"/>
        <p:guide pos="2304"/>
        <p:guide pos="322"/>
        <p:guide pos="428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6300774" y="9072000"/>
            <a:ext cx="503040" cy="294840"/>
          </a:xfrm>
          <a:prstGeom prst="rect">
            <a:avLst/>
          </a:prstGeom>
        </p:spPr>
        <p:txBody>
          <a:bodyPr vert="horz" lIns="0" tIns="45720" rIns="0" bIns="45720" rtlCol="0" anchor="b"/>
          <a:lstStyle>
            <a:lvl1pPr algn="r">
              <a:defRPr sz="1200"/>
            </a:lvl1pPr>
          </a:lstStyle>
          <a:p>
            <a:fld id="{A7E515CE-432D-4663-9EC7-909C3633A725}" type="slidenum">
              <a:rPr lang="de-DE" smtClean="0">
                <a:latin typeface="Tele-GroteskNor" pitchFamily="2" charset="0"/>
              </a:rPr>
              <a:pPr/>
              <a:t>‹#›</a:t>
            </a:fld>
            <a:endParaRPr lang="de-DE" dirty="0">
              <a:latin typeface="Tele-GroteskNor" pitchFamily="2" charset="0"/>
            </a:endParaRPr>
          </a:p>
        </p:txBody>
      </p:sp>
      <p:grpSp>
        <p:nvGrpSpPr>
          <p:cNvPr id="6" name="Gruppieren 31"/>
          <p:cNvGrpSpPr>
            <a:grpSpLocks noChangeAspect="1"/>
          </p:cNvGrpSpPr>
          <p:nvPr/>
        </p:nvGrpSpPr>
        <p:grpSpPr bwMode="auto">
          <a:xfrm>
            <a:off x="514774" y="253366"/>
            <a:ext cx="6248400" cy="271702"/>
            <a:chOff x="321317" y="6153149"/>
            <a:chExt cx="8498833" cy="371475"/>
          </a:xfrm>
        </p:grpSpPr>
        <p:sp>
          <p:nvSpPr>
            <p:cNvPr id="7" name="Freeform 9"/>
            <p:cNvSpPr>
              <a:spLocks noChangeAspect="1" noEditPoints="1"/>
            </p:cNvSpPr>
            <p:nvPr userDrawn="1"/>
          </p:nvSpPr>
          <p:spPr bwMode="auto">
            <a:xfrm>
              <a:off x="7309246" y="6310400"/>
              <a:ext cx="1510904" cy="120785"/>
            </a:xfrm>
            <a:custGeom>
              <a:avLst/>
              <a:gdLst/>
              <a:ahLst/>
              <a:cxnLst>
                <a:cxn ang="0">
                  <a:pos x="72" y="69"/>
                </a:cxn>
                <a:cxn ang="0">
                  <a:pos x="72" y="280"/>
                </a:cxn>
                <a:cxn ang="0">
                  <a:pos x="383" y="156"/>
                </a:cxn>
                <a:cxn ang="0">
                  <a:pos x="344" y="64"/>
                </a:cxn>
                <a:cxn ang="0">
                  <a:pos x="478" y="30"/>
                </a:cxn>
                <a:cxn ang="0">
                  <a:pos x="504" y="243"/>
                </a:cxn>
                <a:cxn ang="0">
                  <a:pos x="441" y="322"/>
                </a:cxn>
                <a:cxn ang="0">
                  <a:pos x="344" y="210"/>
                </a:cxn>
                <a:cxn ang="0">
                  <a:pos x="645" y="8"/>
                </a:cxn>
                <a:cxn ang="0">
                  <a:pos x="818" y="341"/>
                </a:cxn>
                <a:cxn ang="0">
                  <a:pos x="890" y="140"/>
                </a:cxn>
                <a:cxn ang="0">
                  <a:pos x="1034" y="280"/>
                </a:cxn>
                <a:cxn ang="0">
                  <a:pos x="1243" y="274"/>
                </a:cxn>
                <a:cxn ang="0">
                  <a:pos x="1162" y="284"/>
                </a:cxn>
                <a:cxn ang="0">
                  <a:pos x="1228" y="70"/>
                </a:cxn>
                <a:cxn ang="0">
                  <a:pos x="1091" y="8"/>
                </a:cxn>
                <a:cxn ang="0">
                  <a:pos x="1269" y="160"/>
                </a:cxn>
                <a:cxn ang="0">
                  <a:pos x="1382" y="341"/>
                </a:cxn>
                <a:cxn ang="0">
                  <a:pos x="1454" y="140"/>
                </a:cxn>
                <a:cxn ang="0">
                  <a:pos x="1598" y="280"/>
                </a:cxn>
                <a:cxn ang="0">
                  <a:pos x="1727" y="8"/>
                </a:cxn>
                <a:cxn ang="0">
                  <a:pos x="1828" y="341"/>
                </a:cxn>
                <a:cxn ang="0">
                  <a:pos x="2030" y="325"/>
                </a:cxn>
                <a:cxn ang="0">
                  <a:pos x="1980" y="367"/>
                </a:cxn>
                <a:cxn ang="0">
                  <a:pos x="2153" y="8"/>
                </a:cxn>
                <a:cxn ang="0">
                  <a:pos x="2418" y="236"/>
                </a:cxn>
                <a:cxn ang="0">
                  <a:pos x="2341" y="114"/>
                </a:cxn>
                <a:cxn ang="0">
                  <a:pos x="2698" y="212"/>
                </a:cxn>
                <a:cxn ang="0">
                  <a:pos x="2808" y="341"/>
                </a:cxn>
                <a:cxn ang="0">
                  <a:pos x="2524" y="341"/>
                </a:cxn>
                <a:cxn ang="0">
                  <a:pos x="2941" y="292"/>
                </a:cxn>
                <a:cxn ang="0">
                  <a:pos x="2924" y="197"/>
                </a:cxn>
                <a:cxn ang="0">
                  <a:pos x="3026" y="43"/>
                </a:cxn>
                <a:cxn ang="0">
                  <a:pos x="2905" y="65"/>
                </a:cxn>
                <a:cxn ang="0">
                  <a:pos x="3058" y="246"/>
                </a:cxn>
                <a:cxn ang="0">
                  <a:pos x="3331" y="341"/>
                </a:cxn>
                <a:cxn ang="0">
                  <a:pos x="3350" y="8"/>
                </a:cxn>
                <a:cxn ang="0">
                  <a:pos x="3672" y="8"/>
                </a:cxn>
                <a:cxn ang="0">
                  <a:pos x="3659" y="198"/>
                </a:cxn>
                <a:cxn ang="0">
                  <a:pos x="3459" y="341"/>
                </a:cxn>
                <a:cxn ang="0">
                  <a:pos x="3880" y="71"/>
                </a:cxn>
                <a:cxn ang="0">
                  <a:pos x="3732" y="8"/>
                </a:cxn>
                <a:cxn ang="0">
                  <a:pos x="3921" y="183"/>
                </a:cxn>
                <a:cxn ang="0">
                  <a:pos x="3979" y="341"/>
                </a:cxn>
                <a:cxn ang="0">
                  <a:pos x="3866" y="212"/>
                </a:cxn>
                <a:cxn ang="0">
                  <a:pos x="4103" y="284"/>
                </a:cxn>
                <a:cxn ang="0">
                  <a:pos x="4139" y="192"/>
                </a:cxn>
                <a:cxn ang="0">
                  <a:pos x="4173" y="134"/>
                </a:cxn>
                <a:cxn ang="0">
                  <a:pos x="4103" y="142"/>
                </a:cxn>
                <a:cxn ang="0">
                  <a:pos x="4247" y="46"/>
                </a:cxn>
                <a:cxn ang="0">
                  <a:pos x="4162" y="341"/>
                </a:cxn>
                <a:cxn ang="0">
                  <a:pos x="4395" y="341"/>
                </a:cxn>
                <a:cxn ang="0">
                  <a:pos x="4637" y="222"/>
                </a:cxn>
                <a:cxn ang="0">
                  <a:pos x="4528" y="127"/>
                </a:cxn>
                <a:cxn ang="0">
                  <a:pos x="4929" y="262"/>
                </a:cxn>
                <a:cxn ang="0">
                  <a:pos x="4842" y="280"/>
                </a:cxn>
                <a:cxn ang="0">
                  <a:pos x="5027" y="174"/>
                </a:cxn>
                <a:cxn ang="0">
                  <a:pos x="5078" y="341"/>
                </a:cxn>
                <a:cxn ang="0">
                  <a:pos x="5150" y="140"/>
                </a:cxn>
                <a:cxn ang="0">
                  <a:pos x="5294" y="280"/>
                </a:cxn>
                <a:cxn ang="0">
                  <a:pos x="5329" y="69"/>
                </a:cxn>
                <a:cxn ang="0">
                  <a:pos x="5481" y="341"/>
                </a:cxn>
                <a:cxn ang="0">
                  <a:pos x="5571" y="269"/>
                </a:cxn>
              </a:cxnLst>
              <a:rect l="0" t="0" r="r" b="b"/>
              <a:pathLst>
                <a:path w="5644" h="419">
                  <a:moveTo>
                    <a:pt x="0" y="341"/>
                  </a:moveTo>
                  <a:lnTo>
                    <a:pt x="0" y="8"/>
                  </a:lnTo>
                  <a:lnTo>
                    <a:pt x="213" y="8"/>
                  </a:lnTo>
                  <a:lnTo>
                    <a:pt x="213" y="69"/>
                  </a:lnTo>
                  <a:lnTo>
                    <a:pt x="72" y="69"/>
                  </a:lnTo>
                  <a:lnTo>
                    <a:pt x="72" y="140"/>
                  </a:lnTo>
                  <a:lnTo>
                    <a:pt x="200" y="140"/>
                  </a:lnTo>
                  <a:lnTo>
                    <a:pt x="200" y="198"/>
                  </a:lnTo>
                  <a:lnTo>
                    <a:pt x="72" y="198"/>
                  </a:lnTo>
                  <a:lnTo>
                    <a:pt x="72" y="280"/>
                  </a:lnTo>
                  <a:lnTo>
                    <a:pt x="216" y="280"/>
                  </a:lnTo>
                  <a:lnTo>
                    <a:pt x="216" y="341"/>
                  </a:lnTo>
                  <a:lnTo>
                    <a:pt x="0" y="341"/>
                  </a:lnTo>
                  <a:close/>
                  <a:moveTo>
                    <a:pt x="344" y="156"/>
                  </a:moveTo>
                  <a:lnTo>
                    <a:pt x="383" y="156"/>
                  </a:lnTo>
                  <a:cubicBezTo>
                    <a:pt x="405" y="156"/>
                    <a:pt x="420" y="151"/>
                    <a:pt x="428" y="142"/>
                  </a:cubicBezTo>
                  <a:cubicBezTo>
                    <a:pt x="435" y="134"/>
                    <a:pt x="438" y="123"/>
                    <a:pt x="438" y="109"/>
                  </a:cubicBezTo>
                  <a:cubicBezTo>
                    <a:pt x="438" y="92"/>
                    <a:pt x="433" y="79"/>
                    <a:pt x="421" y="71"/>
                  </a:cubicBezTo>
                  <a:cubicBezTo>
                    <a:pt x="414" y="67"/>
                    <a:pt x="402" y="64"/>
                    <a:pt x="385" y="64"/>
                  </a:cubicBezTo>
                  <a:lnTo>
                    <a:pt x="344" y="64"/>
                  </a:lnTo>
                  <a:lnTo>
                    <a:pt x="344" y="156"/>
                  </a:lnTo>
                  <a:close/>
                  <a:moveTo>
                    <a:pt x="273" y="341"/>
                  </a:moveTo>
                  <a:lnTo>
                    <a:pt x="273" y="8"/>
                  </a:lnTo>
                  <a:lnTo>
                    <a:pt x="401" y="8"/>
                  </a:lnTo>
                  <a:cubicBezTo>
                    <a:pt x="434" y="8"/>
                    <a:pt x="460" y="15"/>
                    <a:pt x="478" y="30"/>
                  </a:cubicBezTo>
                  <a:cubicBezTo>
                    <a:pt x="500" y="46"/>
                    <a:pt x="510" y="70"/>
                    <a:pt x="510" y="101"/>
                  </a:cubicBezTo>
                  <a:cubicBezTo>
                    <a:pt x="510" y="126"/>
                    <a:pt x="503" y="147"/>
                    <a:pt x="488" y="164"/>
                  </a:cubicBezTo>
                  <a:cubicBezTo>
                    <a:pt x="481" y="172"/>
                    <a:pt x="473" y="178"/>
                    <a:pt x="462" y="183"/>
                  </a:cubicBezTo>
                  <a:cubicBezTo>
                    <a:pt x="476" y="187"/>
                    <a:pt x="486" y="196"/>
                    <a:pt x="494" y="209"/>
                  </a:cubicBezTo>
                  <a:cubicBezTo>
                    <a:pt x="498" y="216"/>
                    <a:pt x="502" y="228"/>
                    <a:pt x="504" y="243"/>
                  </a:cubicBezTo>
                  <a:cubicBezTo>
                    <a:pt x="505" y="249"/>
                    <a:pt x="507" y="265"/>
                    <a:pt x="508" y="293"/>
                  </a:cubicBezTo>
                  <a:cubicBezTo>
                    <a:pt x="510" y="311"/>
                    <a:pt x="512" y="322"/>
                    <a:pt x="514" y="328"/>
                  </a:cubicBezTo>
                  <a:cubicBezTo>
                    <a:pt x="515" y="332"/>
                    <a:pt x="517" y="336"/>
                    <a:pt x="520" y="341"/>
                  </a:cubicBezTo>
                  <a:lnTo>
                    <a:pt x="446" y="341"/>
                  </a:lnTo>
                  <a:cubicBezTo>
                    <a:pt x="444" y="335"/>
                    <a:pt x="442" y="329"/>
                    <a:pt x="441" y="322"/>
                  </a:cubicBezTo>
                  <a:cubicBezTo>
                    <a:pt x="441" y="318"/>
                    <a:pt x="440" y="303"/>
                    <a:pt x="438" y="279"/>
                  </a:cubicBezTo>
                  <a:cubicBezTo>
                    <a:pt x="436" y="256"/>
                    <a:pt x="433" y="240"/>
                    <a:pt x="429" y="233"/>
                  </a:cubicBezTo>
                  <a:cubicBezTo>
                    <a:pt x="424" y="222"/>
                    <a:pt x="417" y="215"/>
                    <a:pt x="407" y="212"/>
                  </a:cubicBezTo>
                  <a:cubicBezTo>
                    <a:pt x="402" y="211"/>
                    <a:pt x="394" y="210"/>
                    <a:pt x="385" y="210"/>
                  </a:cubicBezTo>
                  <a:lnTo>
                    <a:pt x="344" y="210"/>
                  </a:lnTo>
                  <a:lnTo>
                    <a:pt x="344" y="341"/>
                  </a:lnTo>
                  <a:lnTo>
                    <a:pt x="273" y="341"/>
                  </a:lnTo>
                  <a:close/>
                  <a:moveTo>
                    <a:pt x="573" y="341"/>
                  </a:moveTo>
                  <a:lnTo>
                    <a:pt x="573" y="8"/>
                  </a:lnTo>
                  <a:lnTo>
                    <a:pt x="645" y="8"/>
                  </a:lnTo>
                  <a:lnTo>
                    <a:pt x="645" y="279"/>
                  </a:lnTo>
                  <a:lnTo>
                    <a:pt x="775" y="279"/>
                  </a:lnTo>
                  <a:lnTo>
                    <a:pt x="775" y="341"/>
                  </a:lnTo>
                  <a:lnTo>
                    <a:pt x="573" y="341"/>
                  </a:lnTo>
                  <a:close/>
                  <a:moveTo>
                    <a:pt x="818" y="341"/>
                  </a:moveTo>
                  <a:lnTo>
                    <a:pt x="818" y="8"/>
                  </a:lnTo>
                  <a:lnTo>
                    <a:pt x="1031" y="8"/>
                  </a:lnTo>
                  <a:lnTo>
                    <a:pt x="1031" y="69"/>
                  </a:lnTo>
                  <a:lnTo>
                    <a:pt x="890" y="69"/>
                  </a:lnTo>
                  <a:lnTo>
                    <a:pt x="890" y="140"/>
                  </a:lnTo>
                  <a:lnTo>
                    <a:pt x="1018" y="140"/>
                  </a:lnTo>
                  <a:lnTo>
                    <a:pt x="1018" y="198"/>
                  </a:lnTo>
                  <a:lnTo>
                    <a:pt x="890" y="198"/>
                  </a:lnTo>
                  <a:lnTo>
                    <a:pt x="890" y="280"/>
                  </a:lnTo>
                  <a:lnTo>
                    <a:pt x="1034" y="280"/>
                  </a:lnTo>
                  <a:lnTo>
                    <a:pt x="1034" y="341"/>
                  </a:lnTo>
                  <a:lnTo>
                    <a:pt x="818" y="341"/>
                  </a:lnTo>
                  <a:close/>
                  <a:moveTo>
                    <a:pt x="1162" y="284"/>
                  </a:moveTo>
                  <a:lnTo>
                    <a:pt x="1201" y="284"/>
                  </a:lnTo>
                  <a:cubicBezTo>
                    <a:pt x="1221" y="284"/>
                    <a:pt x="1235" y="280"/>
                    <a:pt x="1243" y="274"/>
                  </a:cubicBezTo>
                  <a:cubicBezTo>
                    <a:pt x="1253" y="265"/>
                    <a:pt x="1259" y="253"/>
                    <a:pt x="1259" y="238"/>
                  </a:cubicBezTo>
                  <a:cubicBezTo>
                    <a:pt x="1259" y="219"/>
                    <a:pt x="1252" y="206"/>
                    <a:pt x="1238" y="199"/>
                  </a:cubicBezTo>
                  <a:cubicBezTo>
                    <a:pt x="1230" y="194"/>
                    <a:pt x="1216" y="192"/>
                    <a:pt x="1198" y="192"/>
                  </a:cubicBezTo>
                  <a:lnTo>
                    <a:pt x="1162" y="192"/>
                  </a:lnTo>
                  <a:lnTo>
                    <a:pt x="1162" y="284"/>
                  </a:lnTo>
                  <a:close/>
                  <a:moveTo>
                    <a:pt x="1162" y="142"/>
                  </a:moveTo>
                  <a:lnTo>
                    <a:pt x="1194" y="142"/>
                  </a:lnTo>
                  <a:cubicBezTo>
                    <a:pt x="1212" y="142"/>
                    <a:pt x="1224" y="140"/>
                    <a:pt x="1232" y="134"/>
                  </a:cubicBezTo>
                  <a:cubicBezTo>
                    <a:pt x="1242" y="127"/>
                    <a:pt x="1247" y="116"/>
                    <a:pt x="1247" y="102"/>
                  </a:cubicBezTo>
                  <a:cubicBezTo>
                    <a:pt x="1247" y="87"/>
                    <a:pt x="1241" y="76"/>
                    <a:pt x="1228" y="70"/>
                  </a:cubicBezTo>
                  <a:cubicBezTo>
                    <a:pt x="1222" y="66"/>
                    <a:pt x="1210" y="64"/>
                    <a:pt x="1194" y="64"/>
                  </a:cubicBezTo>
                  <a:lnTo>
                    <a:pt x="1162" y="64"/>
                  </a:lnTo>
                  <a:lnTo>
                    <a:pt x="1162" y="142"/>
                  </a:lnTo>
                  <a:close/>
                  <a:moveTo>
                    <a:pt x="1091" y="341"/>
                  </a:moveTo>
                  <a:lnTo>
                    <a:pt x="1091" y="8"/>
                  </a:lnTo>
                  <a:lnTo>
                    <a:pt x="1209" y="8"/>
                  </a:lnTo>
                  <a:cubicBezTo>
                    <a:pt x="1233" y="8"/>
                    <a:pt x="1251" y="10"/>
                    <a:pt x="1264" y="14"/>
                  </a:cubicBezTo>
                  <a:cubicBezTo>
                    <a:pt x="1283" y="21"/>
                    <a:pt x="1296" y="31"/>
                    <a:pt x="1305" y="46"/>
                  </a:cubicBezTo>
                  <a:cubicBezTo>
                    <a:pt x="1313" y="59"/>
                    <a:pt x="1317" y="73"/>
                    <a:pt x="1317" y="89"/>
                  </a:cubicBezTo>
                  <a:cubicBezTo>
                    <a:pt x="1317" y="122"/>
                    <a:pt x="1301" y="145"/>
                    <a:pt x="1269" y="160"/>
                  </a:cubicBezTo>
                  <a:cubicBezTo>
                    <a:pt x="1310" y="174"/>
                    <a:pt x="1330" y="201"/>
                    <a:pt x="1330" y="243"/>
                  </a:cubicBezTo>
                  <a:cubicBezTo>
                    <a:pt x="1330" y="279"/>
                    <a:pt x="1317" y="306"/>
                    <a:pt x="1289" y="324"/>
                  </a:cubicBezTo>
                  <a:cubicBezTo>
                    <a:pt x="1272" y="335"/>
                    <a:pt x="1249" y="341"/>
                    <a:pt x="1221" y="341"/>
                  </a:cubicBezTo>
                  <a:lnTo>
                    <a:pt x="1091" y="341"/>
                  </a:lnTo>
                  <a:close/>
                  <a:moveTo>
                    <a:pt x="1382" y="341"/>
                  </a:moveTo>
                  <a:lnTo>
                    <a:pt x="1382" y="8"/>
                  </a:lnTo>
                  <a:lnTo>
                    <a:pt x="1595" y="8"/>
                  </a:lnTo>
                  <a:lnTo>
                    <a:pt x="1595" y="69"/>
                  </a:lnTo>
                  <a:lnTo>
                    <a:pt x="1454" y="69"/>
                  </a:lnTo>
                  <a:lnTo>
                    <a:pt x="1454" y="140"/>
                  </a:lnTo>
                  <a:lnTo>
                    <a:pt x="1583" y="140"/>
                  </a:lnTo>
                  <a:lnTo>
                    <a:pt x="1583" y="198"/>
                  </a:lnTo>
                  <a:lnTo>
                    <a:pt x="1454" y="198"/>
                  </a:lnTo>
                  <a:lnTo>
                    <a:pt x="1454" y="280"/>
                  </a:lnTo>
                  <a:lnTo>
                    <a:pt x="1598" y="280"/>
                  </a:lnTo>
                  <a:lnTo>
                    <a:pt x="1598" y="341"/>
                  </a:lnTo>
                  <a:lnTo>
                    <a:pt x="1382" y="341"/>
                  </a:lnTo>
                  <a:close/>
                  <a:moveTo>
                    <a:pt x="1655" y="341"/>
                  </a:moveTo>
                  <a:lnTo>
                    <a:pt x="1655" y="8"/>
                  </a:lnTo>
                  <a:lnTo>
                    <a:pt x="1727" y="8"/>
                  </a:lnTo>
                  <a:lnTo>
                    <a:pt x="1831" y="222"/>
                  </a:lnTo>
                  <a:lnTo>
                    <a:pt x="1831" y="8"/>
                  </a:lnTo>
                  <a:lnTo>
                    <a:pt x="1900" y="8"/>
                  </a:lnTo>
                  <a:lnTo>
                    <a:pt x="1900" y="341"/>
                  </a:lnTo>
                  <a:lnTo>
                    <a:pt x="1828" y="341"/>
                  </a:lnTo>
                  <a:lnTo>
                    <a:pt x="1723" y="127"/>
                  </a:lnTo>
                  <a:lnTo>
                    <a:pt x="1723" y="341"/>
                  </a:lnTo>
                  <a:lnTo>
                    <a:pt x="1655" y="341"/>
                  </a:lnTo>
                  <a:close/>
                  <a:moveTo>
                    <a:pt x="2030" y="269"/>
                  </a:moveTo>
                  <a:lnTo>
                    <a:pt x="2030" y="325"/>
                  </a:lnTo>
                  <a:cubicBezTo>
                    <a:pt x="2030" y="347"/>
                    <a:pt x="2027" y="364"/>
                    <a:pt x="2021" y="377"/>
                  </a:cubicBezTo>
                  <a:cubicBezTo>
                    <a:pt x="2016" y="388"/>
                    <a:pt x="2006" y="398"/>
                    <a:pt x="1992" y="407"/>
                  </a:cubicBezTo>
                  <a:cubicBezTo>
                    <a:pt x="1982" y="413"/>
                    <a:pt x="1970" y="417"/>
                    <a:pt x="1957" y="419"/>
                  </a:cubicBezTo>
                  <a:lnTo>
                    <a:pt x="1957" y="384"/>
                  </a:lnTo>
                  <a:cubicBezTo>
                    <a:pt x="1967" y="381"/>
                    <a:pt x="1975" y="376"/>
                    <a:pt x="1980" y="367"/>
                  </a:cubicBezTo>
                  <a:cubicBezTo>
                    <a:pt x="1985" y="360"/>
                    <a:pt x="1988" y="351"/>
                    <a:pt x="1988" y="341"/>
                  </a:cubicBezTo>
                  <a:lnTo>
                    <a:pt x="1957" y="341"/>
                  </a:lnTo>
                  <a:lnTo>
                    <a:pt x="1957" y="269"/>
                  </a:lnTo>
                  <a:lnTo>
                    <a:pt x="2030" y="269"/>
                  </a:lnTo>
                  <a:close/>
                  <a:moveTo>
                    <a:pt x="2153" y="8"/>
                  </a:moveTo>
                  <a:lnTo>
                    <a:pt x="2225" y="8"/>
                  </a:lnTo>
                  <a:lnTo>
                    <a:pt x="2265" y="236"/>
                  </a:lnTo>
                  <a:lnTo>
                    <a:pt x="2308" y="8"/>
                  </a:lnTo>
                  <a:lnTo>
                    <a:pt x="2376" y="8"/>
                  </a:lnTo>
                  <a:lnTo>
                    <a:pt x="2418" y="236"/>
                  </a:lnTo>
                  <a:lnTo>
                    <a:pt x="2459" y="8"/>
                  </a:lnTo>
                  <a:lnTo>
                    <a:pt x="2530" y="8"/>
                  </a:lnTo>
                  <a:lnTo>
                    <a:pt x="2455" y="341"/>
                  </a:lnTo>
                  <a:lnTo>
                    <a:pt x="2383" y="341"/>
                  </a:lnTo>
                  <a:lnTo>
                    <a:pt x="2341" y="114"/>
                  </a:lnTo>
                  <a:lnTo>
                    <a:pt x="2300" y="341"/>
                  </a:lnTo>
                  <a:lnTo>
                    <a:pt x="2228" y="341"/>
                  </a:lnTo>
                  <a:lnTo>
                    <a:pt x="2153" y="8"/>
                  </a:lnTo>
                  <a:close/>
                  <a:moveTo>
                    <a:pt x="2634" y="212"/>
                  </a:moveTo>
                  <a:lnTo>
                    <a:pt x="2698" y="212"/>
                  </a:lnTo>
                  <a:lnTo>
                    <a:pt x="2666" y="97"/>
                  </a:lnTo>
                  <a:lnTo>
                    <a:pt x="2634" y="212"/>
                  </a:lnTo>
                  <a:close/>
                  <a:moveTo>
                    <a:pt x="2630" y="8"/>
                  </a:moveTo>
                  <a:lnTo>
                    <a:pt x="2703" y="8"/>
                  </a:lnTo>
                  <a:lnTo>
                    <a:pt x="2808" y="341"/>
                  </a:lnTo>
                  <a:lnTo>
                    <a:pt x="2734" y="341"/>
                  </a:lnTo>
                  <a:lnTo>
                    <a:pt x="2713" y="266"/>
                  </a:lnTo>
                  <a:lnTo>
                    <a:pt x="2618" y="266"/>
                  </a:lnTo>
                  <a:lnTo>
                    <a:pt x="2597" y="341"/>
                  </a:lnTo>
                  <a:lnTo>
                    <a:pt x="2524" y="341"/>
                  </a:lnTo>
                  <a:lnTo>
                    <a:pt x="2630" y="8"/>
                  </a:lnTo>
                  <a:close/>
                  <a:moveTo>
                    <a:pt x="2824" y="243"/>
                  </a:moveTo>
                  <a:lnTo>
                    <a:pt x="2896" y="243"/>
                  </a:lnTo>
                  <a:cubicBezTo>
                    <a:pt x="2898" y="256"/>
                    <a:pt x="2901" y="266"/>
                    <a:pt x="2905" y="272"/>
                  </a:cubicBezTo>
                  <a:cubicBezTo>
                    <a:pt x="2913" y="285"/>
                    <a:pt x="2925" y="292"/>
                    <a:pt x="2941" y="292"/>
                  </a:cubicBezTo>
                  <a:cubicBezTo>
                    <a:pt x="2956" y="292"/>
                    <a:pt x="2967" y="287"/>
                    <a:pt x="2974" y="279"/>
                  </a:cubicBezTo>
                  <a:cubicBezTo>
                    <a:pt x="2981" y="271"/>
                    <a:pt x="2985" y="262"/>
                    <a:pt x="2985" y="250"/>
                  </a:cubicBezTo>
                  <a:cubicBezTo>
                    <a:pt x="2985" y="238"/>
                    <a:pt x="2979" y="227"/>
                    <a:pt x="2968" y="218"/>
                  </a:cubicBezTo>
                  <a:cubicBezTo>
                    <a:pt x="2963" y="213"/>
                    <a:pt x="2956" y="210"/>
                    <a:pt x="2948" y="206"/>
                  </a:cubicBezTo>
                  <a:cubicBezTo>
                    <a:pt x="2946" y="205"/>
                    <a:pt x="2938" y="202"/>
                    <a:pt x="2924" y="197"/>
                  </a:cubicBezTo>
                  <a:cubicBezTo>
                    <a:pt x="2897" y="188"/>
                    <a:pt x="2877" y="178"/>
                    <a:pt x="2865" y="168"/>
                  </a:cubicBezTo>
                  <a:cubicBezTo>
                    <a:pt x="2840" y="149"/>
                    <a:pt x="2828" y="124"/>
                    <a:pt x="2828" y="93"/>
                  </a:cubicBezTo>
                  <a:cubicBezTo>
                    <a:pt x="2828" y="66"/>
                    <a:pt x="2837" y="45"/>
                    <a:pt x="2854" y="28"/>
                  </a:cubicBezTo>
                  <a:cubicBezTo>
                    <a:pt x="2872" y="9"/>
                    <a:pt x="2899" y="0"/>
                    <a:pt x="2932" y="0"/>
                  </a:cubicBezTo>
                  <a:cubicBezTo>
                    <a:pt x="2974" y="0"/>
                    <a:pt x="3005" y="14"/>
                    <a:pt x="3026" y="43"/>
                  </a:cubicBezTo>
                  <a:cubicBezTo>
                    <a:pt x="3035" y="56"/>
                    <a:pt x="3042" y="74"/>
                    <a:pt x="3045" y="95"/>
                  </a:cubicBezTo>
                  <a:lnTo>
                    <a:pt x="2975" y="95"/>
                  </a:lnTo>
                  <a:cubicBezTo>
                    <a:pt x="2973" y="83"/>
                    <a:pt x="2969" y="73"/>
                    <a:pt x="2963" y="67"/>
                  </a:cubicBezTo>
                  <a:cubicBezTo>
                    <a:pt x="2955" y="60"/>
                    <a:pt x="2945" y="57"/>
                    <a:pt x="2931" y="57"/>
                  </a:cubicBezTo>
                  <a:cubicBezTo>
                    <a:pt x="2920" y="57"/>
                    <a:pt x="2911" y="60"/>
                    <a:pt x="2905" y="65"/>
                  </a:cubicBezTo>
                  <a:cubicBezTo>
                    <a:pt x="2898" y="71"/>
                    <a:pt x="2894" y="80"/>
                    <a:pt x="2894" y="91"/>
                  </a:cubicBezTo>
                  <a:cubicBezTo>
                    <a:pt x="2894" y="103"/>
                    <a:pt x="2900" y="113"/>
                    <a:pt x="2911" y="121"/>
                  </a:cubicBezTo>
                  <a:cubicBezTo>
                    <a:pt x="2919" y="127"/>
                    <a:pt x="2935" y="134"/>
                    <a:pt x="2959" y="142"/>
                  </a:cubicBezTo>
                  <a:cubicBezTo>
                    <a:pt x="2987" y="151"/>
                    <a:pt x="3009" y="161"/>
                    <a:pt x="3024" y="174"/>
                  </a:cubicBezTo>
                  <a:cubicBezTo>
                    <a:pt x="3047" y="191"/>
                    <a:pt x="3058" y="215"/>
                    <a:pt x="3058" y="246"/>
                  </a:cubicBezTo>
                  <a:cubicBezTo>
                    <a:pt x="3058" y="276"/>
                    <a:pt x="3048" y="301"/>
                    <a:pt x="3027" y="319"/>
                  </a:cubicBezTo>
                  <a:cubicBezTo>
                    <a:pt x="3005" y="339"/>
                    <a:pt x="2976" y="349"/>
                    <a:pt x="2940" y="349"/>
                  </a:cubicBezTo>
                  <a:cubicBezTo>
                    <a:pt x="2897" y="349"/>
                    <a:pt x="2865" y="333"/>
                    <a:pt x="2844" y="300"/>
                  </a:cubicBezTo>
                  <a:cubicBezTo>
                    <a:pt x="2833" y="284"/>
                    <a:pt x="2826" y="265"/>
                    <a:pt x="2824" y="243"/>
                  </a:cubicBezTo>
                  <a:close/>
                  <a:moveTo>
                    <a:pt x="3331" y="341"/>
                  </a:moveTo>
                  <a:lnTo>
                    <a:pt x="3251" y="341"/>
                  </a:lnTo>
                  <a:lnTo>
                    <a:pt x="3160" y="8"/>
                  </a:lnTo>
                  <a:lnTo>
                    <a:pt x="3235" y="8"/>
                  </a:lnTo>
                  <a:lnTo>
                    <a:pt x="3293" y="248"/>
                  </a:lnTo>
                  <a:lnTo>
                    <a:pt x="3350" y="8"/>
                  </a:lnTo>
                  <a:lnTo>
                    <a:pt x="3423" y="8"/>
                  </a:lnTo>
                  <a:lnTo>
                    <a:pt x="3331" y="341"/>
                  </a:lnTo>
                  <a:close/>
                  <a:moveTo>
                    <a:pt x="3459" y="341"/>
                  </a:moveTo>
                  <a:lnTo>
                    <a:pt x="3459" y="8"/>
                  </a:lnTo>
                  <a:lnTo>
                    <a:pt x="3672" y="8"/>
                  </a:lnTo>
                  <a:lnTo>
                    <a:pt x="3672" y="69"/>
                  </a:lnTo>
                  <a:lnTo>
                    <a:pt x="3530" y="69"/>
                  </a:lnTo>
                  <a:lnTo>
                    <a:pt x="3530" y="140"/>
                  </a:lnTo>
                  <a:lnTo>
                    <a:pt x="3659" y="140"/>
                  </a:lnTo>
                  <a:lnTo>
                    <a:pt x="3659" y="198"/>
                  </a:lnTo>
                  <a:lnTo>
                    <a:pt x="3530" y="198"/>
                  </a:lnTo>
                  <a:lnTo>
                    <a:pt x="3530" y="280"/>
                  </a:lnTo>
                  <a:lnTo>
                    <a:pt x="3675" y="280"/>
                  </a:lnTo>
                  <a:lnTo>
                    <a:pt x="3675" y="341"/>
                  </a:lnTo>
                  <a:lnTo>
                    <a:pt x="3459" y="341"/>
                  </a:lnTo>
                  <a:close/>
                  <a:moveTo>
                    <a:pt x="3803" y="156"/>
                  </a:moveTo>
                  <a:lnTo>
                    <a:pt x="3842" y="156"/>
                  </a:lnTo>
                  <a:cubicBezTo>
                    <a:pt x="3864" y="156"/>
                    <a:pt x="3879" y="151"/>
                    <a:pt x="3887" y="142"/>
                  </a:cubicBezTo>
                  <a:cubicBezTo>
                    <a:pt x="3894" y="134"/>
                    <a:pt x="3897" y="123"/>
                    <a:pt x="3897" y="109"/>
                  </a:cubicBezTo>
                  <a:cubicBezTo>
                    <a:pt x="3897" y="92"/>
                    <a:pt x="3892" y="79"/>
                    <a:pt x="3880" y="71"/>
                  </a:cubicBezTo>
                  <a:cubicBezTo>
                    <a:pt x="3873" y="67"/>
                    <a:pt x="3861" y="64"/>
                    <a:pt x="3844" y="64"/>
                  </a:cubicBezTo>
                  <a:lnTo>
                    <a:pt x="3803" y="64"/>
                  </a:lnTo>
                  <a:lnTo>
                    <a:pt x="3803" y="156"/>
                  </a:lnTo>
                  <a:close/>
                  <a:moveTo>
                    <a:pt x="3732" y="341"/>
                  </a:moveTo>
                  <a:lnTo>
                    <a:pt x="3732" y="8"/>
                  </a:lnTo>
                  <a:lnTo>
                    <a:pt x="3860" y="8"/>
                  </a:lnTo>
                  <a:cubicBezTo>
                    <a:pt x="3893" y="8"/>
                    <a:pt x="3919" y="15"/>
                    <a:pt x="3937" y="30"/>
                  </a:cubicBezTo>
                  <a:cubicBezTo>
                    <a:pt x="3958" y="46"/>
                    <a:pt x="3969" y="70"/>
                    <a:pt x="3969" y="101"/>
                  </a:cubicBezTo>
                  <a:cubicBezTo>
                    <a:pt x="3969" y="126"/>
                    <a:pt x="3962" y="147"/>
                    <a:pt x="3947" y="164"/>
                  </a:cubicBezTo>
                  <a:cubicBezTo>
                    <a:pt x="3940" y="172"/>
                    <a:pt x="3932" y="178"/>
                    <a:pt x="3921" y="183"/>
                  </a:cubicBezTo>
                  <a:cubicBezTo>
                    <a:pt x="3935" y="187"/>
                    <a:pt x="3945" y="196"/>
                    <a:pt x="3953" y="209"/>
                  </a:cubicBezTo>
                  <a:cubicBezTo>
                    <a:pt x="3957" y="216"/>
                    <a:pt x="3961" y="228"/>
                    <a:pt x="3963" y="243"/>
                  </a:cubicBezTo>
                  <a:cubicBezTo>
                    <a:pt x="3964" y="249"/>
                    <a:pt x="3966" y="265"/>
                    <a:pt x="3967" y="293"/>
                  </a:cubicBezTo>
                  <a:cubicBezTo>
                    <a:pt x="3969" y="311"/>
                    <a:pt x="3971" y="322"/>
                    <a:pt x="3973" y="328"/>
                  </a:cubicBezTo>
                  <a:cubicBezTo>
                    <a:pt x="3974" y="332"/>
                    <a:pt x="3976" y="336"/>
                    <a:pt x="3979" y="341"/>
                  </a:cubicBezTo>
                  <a:lnTo>
                    <a:pt x="3905" y="341"/>
                  </a:lnTo>
                  <a:cubicBezTo>
                    <a:pt x="3903" y="335"/>
                    <a:pt x="3901" y="329"/>
                    <a:pt x="3900" y="322"/>
                  </a:cubicBezTo>
                  <a:cubicBezTo>
                    <a:pt x="3900" y="318"/>
                    <a:pt x="3899" y="303"/>
                    <a:pt x="3897" y="279"/>
                  </a:cubicBezTo>
                  <a:cubicBezTo>
                    <a:pt x="3895" y="256"/>
                    <a:pt x="3892" y="240"/>
                    <a:pt x="3888" y="233"/>
                  </a:cubicBezTo>
                  <a:cubicBezTo>
                    <a:pt x="3883" y="222"/>
                    <a:pt x="3876" y="215"/>
                    <a:pt x="3866" y="212"/>
                  </a:cubicBezTo>
                  <a:cubicBezTo>
                    <a:pt x="3861" y="211"/>
                    <a:pt x="3853" y="210"/>
                    <a:pt x="3844" y="210"/>
                  </a:cubicBezTo>
                  <a:lnTo>
                    <a:pt x="3803" y="210"/>
                  </a:lnTo>
                  <a:lnTo>
                    <a:pt x="3803" y="341"/>
                  </a:lnTo>
                  <a:lnTo>
                    <a:pt x="3732" y="341"/>
                  </a:lnTo>
                  <a:close/>
                  <a:moveTo>
                    <a:pt x="4103" y="284"/>
                  </a:moveTo>
                  <a:lnTo>
                    <a:pt x="4142" y="284"/>
                  </a:lnTo>
                  <a:cubicBezTo>
                    <a:pt x="4162" y="284"/>
                    <a:pt x="4176" y="280"/>
                    <a:pt x="4184" y="274"/>
                  </a:cubicBezTo>
                  <a:cubicBezTo>
                    <a:pt x="4195" y="265"/>
                    <a:pt x="4200" y="253"/>
                    <a:pt x="4200" y="238"/>
                  </a:cubicBezTo>
                  <a:cubicBezTo>
                    <a:pt x="4200" y="219"/>
                    <a:pt x="4193" y="206"/>
                    <a:pt x="4179" y="199"/>
                  </a:cubicBezTo>
                  <a:cubicBezTo>
                    <a:pt x="4171" y="194"/>
                    <a:pt x="4158" y="192"/>
                    <a:pt x="4139" y="192"/>
                  </a:cubicBezTo>
                  <a:lnTo>
                    <a:pt x="4103" y="192"/>
                  </a:lnTo>
                  <a:lnTo>
                    <a:pt x="4103" y="284"/>
                  </a:lnTo>
                  <a:close/>
                  <a:moveTo>
                    <a:pt x="4103" y="142"/>
                  </a:moveTo>
                  <a:lnTo>
                    <a:pt x="4135" y="142"/>
                  </a:lnTo>
                  <a:cubicBezTo>
                    <a:pt x="4153" y="142"/>
                    <a:pt x="4165" y="140"/>
                    <a:pt x="4173" y="134"/>
                  </a:cubicBezTo>
                  <a:cubicBezTo>
                    <a:pt x="4183" y="127"/>
                    <a:pt x="4188" y="116"/>
                    <a:pt x="4188" y="102"/>
                  </a:cubicBezTo>
                  <a:cubicBezTo>
                    <a:pt x="4188" y="87"/>
                    <a:pt x="4182" y="76"/>
                    <a:pt x="4170" y="70"/>
                  </a:cubicBezTo>
                  <a:cubicBezTo>
                    <a:pt x="4163" y="66"/>
                    <a:pt x="4152" y="64"/>
                    <a:pt x="4135" y="64"/>
                  </a:cubicBezTo>
                  <a:lnTo>
                    <a:pt x="4103" y="64"/>
                  </a:lnTo>
                  <a:lnTo>
                    <a:pt x="4103" y="142"/>
                  </a:lnTo>
                  <a:close/>
                  <a:moveTo>
                    <a:pt x="4032" y="341"/>
                  </a:moveTo>
                  <a:lnTo>
                    <a:pt x="4032" y="8"/>
                  </a:lnTo>
                  <a:lnTo>
                    <a:pt x="4151" y="8"/>
                  </a:lnTo>
                  <a:cubicBezTo>
                    <a:pt x="4174" y="8"/>
                    <a:pt x="4193" y="10"/>
                    <a:pt x="4205" y="14"/>
                  </a:cubicBezTo>
                  <a:cubicBezTo>
                    <a:pt x="4224" y="21"/>
                    <a:pt x="4238" y="31"/>
                    <a:pt x="4247" y="46"/>
                  </a:cubicBezTo>
                  <a:cubicBezTo>
                    <a:pt x="4255" y="59"/>
                    <a:pt x="4259" y="73"/>
                    <a:pt x="4259" y="89"/>
                  </a:cubicBezTo>
                  <a:cubicBezTo>
                    <a:pt x="4259" y="122"/>
                    <a:pt x="4243" y="145"/>
                    <a:pt x="4211" y="160"/>
                  </a:cubicBezTo>
                  <a:cubicBezTo>
                    <a:pt x="4251" y="174"/>
                    <a:pt x="4272" y="201"/>
                    <a:pt x="4272" y="243"/>
                  </a:cubicBezTo>
                  <a:cubicBezTo>
                    <a:pt x="4272" y="279"/>
                    <a:pt x="4258" y="306"/>
                    <a:pt x="4231" y="324"/>
                  </a:cubicBezTo>
                  <a:cubicBezTo>
                    <a:pt x="4214" y="335"/>
                    <a:pt x="4191" y="341"/>
                    <a:pt x="4162" y="341"/>
                  </a:cubicBezTo>
                  <a:lnTo>
                    <a:pt x="4032" y="341"/>
                  </a:lnTo>
                  <a:close/>
                  <a:moveTo>
                    <a:pt x="4323" y="341"/>
                  </a:moveTo>
                  <a:lnTo>
                    <a:pt x="4323" y="8"/>
                  </a:lnTo>
                  <a:lnTo>
                    <a:pt x="4395" y="8"/>
                  </a:lnTo>
                  <a:lnTo>
                    <a:pt x="4395" y="341"/>
                  </a:lnTo>
                  <a:lnTo>
                    <a:pt x="4323" y="341"/>
                  </a:lnTo>
                  <a:close/>
                  <a:moveTo>
                    <a:pt x="4460" y="341"/>
                  </a:moveTo>
                  <a:lnTo>
                    <a:pt x="4460" y="8"/>
                  </a:lnTo>
                  <a:lnTo>
                    <a:pt x="4532" y="8"/>
                  </a:lnTo>
                  <a:lnTo>
                    <a:pt x="4637" y="222"/>
                  </a:lnTo>
                  <a:lnTo>
                    <a:pt x="4637" y="8"/>
                  </a:lnTo>
                  <a:lnTo>
                    <a:pt x="4705" y="8"/>
                  </a:lnTo>
                  <a:lnTo>
                    <a:pt x="4705" y="341"/>
                  </a:lnTo>
                  <a:lnTo>
                    <a:pt x="4634" y="341"/>
                  </a:lnTo>
                  <a:lnTo>
                    <a:pt x="4528" y="127"/>
                  </a:lnTo>
                  <a:lnTo>
                    <a:pt x="4528" y="341"/>
                  </a:lnTo>
                  <a:lnTo>
                    <a:pt x="4460" y="341"/>
                  </a:lnTo>
                  <a:close/>
                  <a:moveTo>
                    <a:pt x="4842" y="280"/>
                  </a:moveTo>
                  <a:lnTo>
                    <a:pt x="4874" y="280"/>
                  </a:lnTo>
                  <a:cubicBezTo>
                    <a:pt x="4899" y="280"/>
                    <a:pt x="4918" y="274"/>
                    <a:pt x="4929" y="262"/>
                  </a:cubicBezTo>
                  <a:cubicBezTo>
                    <a:pt x="4947" y="243"/>
                    <a:pt x="4956" y="213"/>
                    <a:pt x="4956" y="173"/>
                  </a:cubicBezTo>
                  <a:cubicBezTo>
                    <a:pt x="4956" y="139"/>
                    <a:pt x="4948" y="113"/>
                    <a:pt x="4933" y="94"/>
                  </a:cubicBezTo>
                  <a:cubicBezTo>
                    <a:pt x="4920" y="77"/>
                    <a:pt x="4900" y="69"/>
                    <a:pt x="4872" y="69"/>
                  </a:cubicBezTo>
                  <a:lnTo>
                    <a:pt x="4842" y="69"/>
                  </a:lnTo>
                  <a:lnTo>
                    <a:pt x="4842" y="280"/>
                  </a:lnTo>
                  <a:close/>
                  <a:moveTo>
                    <a:pt x="4770" y="341"/>
                  </a:moveTo>
                  <a:lnTo>
                    <a:pt x="4770" y="8"/>
                  </a:lnTo>
                  <a:lnTo>
                    <a:pt x="4873" y="8"/>
                  </a:lnTo>
                  <a:cubicBezTo>
                    <a:pt x="4918" y="8"/>
                    <a:pt x="4954" y="20"/>
                    <a:pt x="4980" y="44"/>
                  </a:cubicBezTo>
                  <a:cubicBezTo>
                    <a:pt x="5011" y="73"/>
                    <a:pt x="5027" y="116"/>
                    <a:pt x="5027" y="174"/>
                  </a:cubicBezTo>
                  <a:cubicBezTo>
                    <a:pt x="5027" y="229"/>
                    <a:pt x="5012" y="272"/>
                    <a:pt x="4982" y="302"/>
                  </a:cubicBezTo>
                  <a:cubicBezTo>
                    <a:pt x="4966" y="319"/>
                    <a:pt x="4947" y="330"/>
                    <a:pt x="4926" y="335"/>
                  </a:cubicBezTo>
                  <a:cubicBezTo>
                    <a:pt x="4911" y="339"/>
                    <a:pt x="4893" y="341"/>
                    <a:pt x="4873" y="341"/>
                  </a:cubicBezTo>
                  <a:lnTo>
                    <a:pt x="4770" y="341"/>
                  </a:lnTo>
                  <a:close/>
                  <a:moveTo>
                    <a:pt x="5078" y="341"/>
                  </a:moveTo>
                  <a:lnTo>
                    <a:pt x="5078" y="8"/>
                  </a:lnTo>
                  <a:lnTo>
                    <a:pt x="5291" y="8"/>
                  </a:lnTo>
                  <a:lnTo>
                    <a:pt x="5291" y="69"/>
                  </a:lnTo>
                  <a:lnTo>
                    <a:pt x="5150" y="69"/>
                  </a:lnTo>
                  <a:lnTo>
                    <a:pt x="5150" y="140"/>
                  </a:lnTo>
                  <a:lnTo>
                    <a:pt x="5278" y="140"/>
                  </a:lnTo>
                  <a:lnTo>
                    <a:pt x="5278" y="198"/>
                  </a:lnTo>
                  <a:lnTo>
                    <a:pt x="5150" y="198"/>
                  </a:lnTo>
                  <a:lnTo>
                    <a:pt x="5150" y="280"/>
                  </a:lnTo>
                  <a:lnTo>
                    <a:pt x="5294" y="280"/>
                  </a:lnTo>
                  <a:lnTo>
                    <a:pt x="5294" y="341"/>
                  </a:lnTo>
                  <a:lnTo>
                    <a:pt x="5078" y="341"/>
                  </a:lnTo>
                  <a:close/>
                  <a:moveTo>
                    <a:pt x="5410" y="341"/>
                  </a:moveTo>
                  <a:lnTo>
                    <a:pt x="5410" y="69"/>
                  </a:lnTo>
                  <a:lnTo>
                    <a:pt x="5329" y="69"/>
                  </a:lnTo>
                  <a:lnTo>
                    <a:pt x="5329" y="8"/>
                  </a:lnTo>
                  <a:lnTo>
                    <a:pt x="5563" y="8"/>
                  </a:lnTo>
                  <a:lnTo>
                    <a:pt x="5563" y="69"/>
                  </a:lnTo>
                  <a:lnTo>
                    <a:pt x="5481" y="69"/>
                  </a:lnTo>
                  <a:lnTo>
                    <a:pt x="5481" y="341"/>
                  </a:lnTo>
                  <a:lnTo>
                    <a:pt x="5410" y="341"/>
                  </a:lnTo>
                  <a:close/>
                  <a:moveTo>
                    <a:pt x="5644" y="269"/>
                  </a:moveTo>
                  <a:lnTo>
                    <a:pt x="5644" y="341"/>
                  </a:lnTo>
                  <a:lnTo>
                    <a:pt x="5571" y="341"/>
                  </a:lnTo>
                  <a:lnTo>
                    <a:pt x="5571" y="269"/>
                  </a:lnTo>
                  <a:lnTo>
                    <a:pt x="5644" y="269"/>
                  </a:lnTo>
                  <a:close/>
                </a:path>
              </a:pathLst>
            </a:custGeom>
            <a:solidFill>
              <a:srgbClr val="E2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1800">
                <a:latin typeface="+mn-lt"/>
                <a:cs typeface="+mn-cs"/>
              </a:endParaRPr>
            </a:p>
          </p:txBody>
        </p:sp>
        <p:sp>
          <p:nvSpPr>
            <p:cNvPr id="8" name="Freeform 5"/>
            <p:cNvSpPr>
              <a:spLocks noChangeAspect="1" noEditPoints="1"/>
            </p:cNvSpPr>
            <p:nvPr userDrawn="1"/>
          </p:nvSpPr>
          <p:spPr bwMode="auto">
            <a:xfrm>
              <a:off x="321317" y="6153149"/>
              <a:ext cx="760058" cy="371475"/>
            </a:xfrm>
            <a:custGeom>
              <a:avLst/>
              <a:gdLst/>
              <a:ahLst/>
              <a:cxnLst>
                <a:cxn ang="0">
                  <a:pos x="1" y="604"/>
                </a:cxn>
                <a:cxn ang="0">
                  <a:pos x="274" y="604"/>
                </a:cxn>
                <a:cxn ang="0">
                  <a:pos x="274" y="871"/>
                </a:cxn>
                <a:cxn ang="0">
                  <a:pos x="1" y="871"/>
                </a:cxn>
                <a:cxn ang="0">
                  <a:pos x="1" y="604"/>
                </a:cxn>
                <a:cxn ang="0">
                  <a:pos x="650" y="1032"/>
                </a:cxn>
                <a:cxn ang="0">
                  <a:pos x="688" y="1197"/>
                </a:cxn>
                <a:cxn ang="0">
                  <a:pos x="797" y="1237"/>
                </a:cxn>
                <a:cxn ang="0">
                  <a:pos x="875" y="1238"/>
                </a:cxn>
                <a:cxn ang="0">
                  <a:pos x="875" y="1313"/>
                </a:cxn>
                <a:cxn ang="0">
                  <a:pos x="219" y="1313"/>
                </a:cxn>
                <a:cxn ang="0">
                  <a:pos x="219" y="1238"/>
                </a:cxn>
                <a:cxn ang="0">
                  <a:pos x="335" y="1231"/>
                </a:cxn>
                <a:cxn ang="0">
                  <a:pos x="431" y="1144"/>
                </a:cxn>
                <a:cxn ang="0">
                  <a:pos x="442" y="1032"/>
                </a:cxn>
                <a:cxn ang="0">
                  <a:pos x="442" y="63"/>
                </a:cxn>
                <a:cxn ang="0">
                  <a:pos x="180" y="171"/>
                </a:cxn>
                <a:cxn ang="0">
                  <a:pos x="71" y="475"/>
                </a:cxn>
                <a:cxn ang="0">
                  <a:pos x="0" y="463"/>
                </a:cxn>
                <a:cxn ang="0">
                  <a:pos x="13" y="0"/>
                </a:cxn>
                <a:cxn ang="0">
                  <a:pos x="1081" y="0"/>
                </a:cxn>
                <a:cxn ang="0">
                  <a:pos x="1094" y="463"/>
                </a:cxn>
                <a:cxn ang="0">
                  <a:pos x="1023" y="475"/>
                </a:cxn>
                <a:cxn ang="0">
                  <a:pos x="913" y="171"/>
                </a:cxn>
                <a:cxn ang="0">
                  <a:pos x="650" y="63"/>
                </a:cxn>
                <a:cxn ang="0">
                  <a:pos x="650" y="1032"/>
                </a:cxn>
                <a:cxn ang="0">
                  <a:pos x="824" y="604"/>
                </a:cxn>
                <a:cxn ang="0">
                  <a:pos x="1096" y="604"/>
                </a:cxn>
                <a:cxn ang="0">
                  <a:pos x="1096" y="871"/>
                </a:cxn>
                <a:cxn ang="0">
                  <a:pos x="824" y="871"/>
                </a:cxn>
                <a:cxn ang="0">
                  <a:pos x="824" y="604"/>
                </a:cxn>
                <a:cxn ang="0">
                  <a:pos x="1641" y="604"/>
                </a:cxn>
                <a:cxn ang="0">
                  <a:pos x="1914" y="604"/>
                </a:cxn>
                <a:cxn ang="0">
                  <a:pos x="1914" y="871"/>
                </a:cxn>
                <a:cxn ang="0">
                  <a:pos x="1641" y="871"/>
                </a:cxn>
                <a:cxn ang="0">
                  <a:pos x="1641" y="604"/>
                </a:cxn>
                <a:cxn ang="0">
                  <a:pos x="2459" y="604"/>
                </a:cxn>
                <a:cxn ang="0">
                  <a:pos x="2731" y="604"/>
                </a:cxn>
                <a:cxn ang="0">
                  <a:pos x="2731" y="871"/>
                </a:cxn>
                <a:cxn ang="0">
                  <a:pos x="2459" y="871"/>
                </a:cxn>
                <a:cxn ang="0">
                  <a:pos x="2459" y="604"/>
                </a:cxn>
              </a:cxnLst>
              <a:rect l="0" t="0" r="r" b="b"/>
              <a:pathLst>
                <a:path w="2731" h="1313">
                  <a:moveTo>
                    <a:pt x="1" y="604"/>
                  </a:moveTo>
                  <a:lnTo>
                    <a:pt x="274" y="604"/>
                  </a:lnTo>
                  <a:lnTo>
                    <a:pt x="274" y="871"/>
                  </a:lnTo>
                  <a:lnTo>
                    <a:pt x="1" y="871"/>
                  </a:lnTo>
                  <a:lnTo>
                    <a:pt x="1" y="604"/>
                  </a:lnTo>
                  <a:close/>
                  <a:moveTo>
                    <a:pt x="650" y="1032"/>
                  </a:moveTo>
                  <a:cubicBezTo>
                    <a:pt x="650" y="1117"/>
                    <a:pt x="663" y="1171"/>
                    <a:pt x="688" y="1197"/>
                  </a:cubicBezTo>
                  <a:cubicBezTo>
                    <a:pt x="710" y="1218"/>
                    <a:pt x="746" y="1232"/>
                    <a:pt x="797" y="1237"/>
                  </a:cubicBezTo>
                  <a:cubicBezTo>
                    <a:pt x="813" y="1238"/>
                    <a:pt x="838" y="1238"/>
                    <a:pt x="875" y="1238"/>
                  </a:cubicBezTo>
                  <a:lnTo>
                    <a:pt x="875" y="1313"/>
                  </a:lnTo>
                  <a:lnTo>
                    <a:pt x="219" y="1313"/>
                  </a:lnTo>
                  <a:lnTo>
                    <a:pt x="219" y="1238"/>
                  </a:lnTo>
                  <a:cubicBezTo>
                    <a:pt x="271" y="1238"/>
                    <a:pt x="310" y="1236"/>
                    <a:pt x="335" y="1231"/>
                  </a:cubicBezTo>
                  <a:cubicBezTo>
                    <a:pt x="386" y="1221"/>
                    <a:pt x="418" y="1192"/>
                    <a:pt x="431" y="1144"/>
                  </a:cubicBezTo>
                  <a:cubicBezTo>
                    <a:pt x="438" y="1119"/>
                    <a:pt x="442" y="1082"/>
                    <a:pt x="442" y="1032"/>
                  </a:cubicBezTo>
                  <a:lnTo>
                    <a:pt x="442" y="63"/>
                  </a:lnTo>
                  <a:cubicBezTo>
                    <a:pt x="330" y="66"/>
                    <a:pt x="243" y="102"/>
                    <a:pt x="180" y="171"/>
                  </a:cubicBezTo>
                  <a:cubicBezTo>
                    <a:pt x="121" y="238"/>
                    <a:pt x="84" y="339"/>
                    <a:pt x="71" y="475"/>
                  </a:cubicBezTo>
                  <a:lnTo>
                    <a:pt x="0" y="463"/>
                  </a:lnTo>
                  <a:lnTo>
                    <a:pt x="13" y="0"/>
                  </a:lnTo>
                  <a:lnTo>
                    <a:pt x="1081" y="0"/>
                  </a:lnTo>
                  <a:lnTo>
                    <a:pt x="1094" y="463"/>
                  </a:lnTo>
                  <a:lnTo>
                    <a:pt x="1023" y="475"/>
                  </a:lnTo>
                  <a:cubicBezTo>
                    <a:pt x="1010" y="339"/>
                    <a:pt x="973" y="238"/>
                    <a:pt x="913" y="171"/>
                  </a:cubicBezTo>
                  <a:cubicBezTo>
                    <a:pt x="850" y="102"/>
                    <a:pt x="762" y="66"/>
                    <a:pt x="650" y="63"/>
                  </a:cubicBezTo>
                  <a:lnTo>
                    <a:pt x="650" y="1032"/>
                  </a:lnTo>
                  <a:close/>
                  <a:moveTo>
                    <a:pt x="824" y="604"/>
                  </a:moveTo>
                  <a:lnTo>
                    <a:pt x="1096" y="604"/>
                  </a:lnTo>
                  <a:lnTo>
                    <a:pt x="1096" y="871"/>
                  </a:lnTo>
                  <a:lnTo>
                    <a:pt x="824" y="871"/>
                  </a:lnTo>
                  <a:lnTo>
                    <a:pt x="824" y="604"/>
                  </a:lnTo>
                  <a:close/>
                  <a:moveTo>
                    <a:pt x="1641" y="604"/>
                  </a:moveTo>
                  <a:lnTo>
                    <a:pt x="1914" y="604"/>
                  </a:lnTo>
                  <a:lnTo>
                    <a:pt x="1914" y="871"/>
                  </a:lnTo>
                  <a:lnTo>
                    <a:pt x="1641" y="871"/>
                  </a:lnTo>
                  <a:lnTo>
                    <a:pt x="1641" y="604"/>
                  </a:lnTo>
                  <a:close/>
                  <a:moveTo>
                    <a:pt x="2459" y="604"/>
                  </a:moveTo>
                  <a:lnTo>
                    <a:pt x="2731" y="604"/>
                  </a:lnTo>
                  <a:lnTo>
                    <a:pt x="2731" y="871"/>
                  </a:lnTo>
                  <a:lnTo>
                    <a:pt x="2459" y="871"/>
                  </a:lnTo>
                  <a:lnTo>
                    <a:pt x="2459" y="604"/>
                  </a:lnTo>
                  <a:close/>
                </a:path>
              </a:pathLst>
            </a:custGeom>
            <a:solidFill>
              <a:srgbClr val="E2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de-DE" sz="1800"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03313548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560388" y="390525"/>
            <a:ext cx="61944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510721" y="4070509"/>
            <a:ext cx="6293760" cy="481060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301440" y="9072000"/>
            <a:ext cx="503040" cy="29484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900">
                <a:latin typeface="Tele-GroteskNor" pitchFamily="2" charset="0"/>
              </a:defRPr>
            </a:lvl1pPr>
          </a:lstStyle>
          <a:p>
            <a:fld id="{76E97663-D53D-4421-A2F3-0C076A0529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96344682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indent="0" algn="l" defTabSz="1152144" rtl="0" eaLnBrk="1" latinLnBrk="0" hangingPunct="1">
      <a:lnSpc>
        <a:spcPct val="90000"/>
      </a:lnSpc>
      <a:spcBef>
        <a:spcPts val="400"/>
      </a:spcBef>
      <a:buClr>
        <a:schemeClr val="tx2"/>
      </a:buClr>
      <a:buSzPct val="75000"/>
      <a:buFont typeface="Wingdings" pitchFamily="2" charset="2"/>
      <a:buNone/>
      <a:defRPr sz="1000" kern="1200">
        <a:solidFill>
          <a:schemeClr val="tx1"/>
        </a:solidFill>
        <a:latin typeface="Tele-GroteskFet" pitchFamily="2" charset="0"/>
        <a:ea typeface="+mn-ea"/>
        <a:cs typeface="+mn-cs"/>
      </a:defRPr>
    </a:lvl1pPr>
    <a:lvl2pPr marL="0" indent="0" algn="l" defTabSz="1152144" rtl="0" eaLnBrk="1" latinLnBrk="0" hangingPunct="1">
      <a:lnSpc>
        <a:spcPct val="90000"/>
      </a:lnSpc>
      <a:spcBef>
        <a:spcPts val="400"/>
      </a:spcBef>
      <a:buClr>
        <a:schemeClr val="tx2"/>
      </a:buClr>
      <a:buSzPct val="75000"/>
      <a:buFont typeface="Wingdings" pitchFamily="2" charset="2"/>
      <a:buNone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2pPr>
    <a:lvl3pPr marL="85725" indent="-85725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3pPr>
    <a:lvl4pPr marL="180975" indent="-95250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4pPr>
    <a:lvl5pPr marL="266700" indent="-85725" algn="l" defTabSz="1152144" rtl="0" eaLnBrk="1" latinLnBrk="0" hangingPunct="1">
      <a:lnSpc>
        <a:spcPct val="90000"/>
      </a:lnSpc>
      <a:spcBef>
        <a:spcPts val="400"/>
      </a:spcBef>
      <a:buClrTx/>
      <a:buSzPct val="70000"/>
      <a:buFont typeface="Wingdings 2" panose="05020102010507070707" pitchFamily="18" charset="2"/>
      <a:buChar char="¡"/>
      <a:defRPr sz="1000" kern="1200">
        <a:solidFill>
          <a:schemeClr val="tx1"/>
        </a:solidFill>
        <a:latin typeface="Tele-GroteskNor" pitchFamily="2" charset="0"/>
        <a:ea typeface="+mn-ea"/>
        <a:cs typeface="+mn-cs"/>
      </a:defRPr>
    </a:lvl5pPr>
    <a:lvl6pPr marL="2880360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56432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32504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08576" algn="l" defTabSz="115214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60388" y="390525"/>
            <a:ext cx="6194425" cy="34845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97663-D53D-4421-A2F3-0C076A0529F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3579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07F09-2E78-4401-8456-77BCAA34158E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2346214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07F09-2E78-4401-8456-77BCAA34158E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887646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B07F09-2E78-4401-8456-77BCAA34158E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887646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de-DE" baseline="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4142775" y="0"/>
            <a:ext cx="3170717" cy="480521"/>
          </a:xfrm>
          <a:prstGeom prst="rect">
            <a:avLst/>
          </a:prstGeom>
        </p:spPr>
        <p:txBody>
          <a:bodyPr lIns="91294" tIns="45647" rIns="91294" bIns="45647"/>
          <a:lstStyle/>
          <a:p>
            <a:pPr>
              <a:buClr>
                <a:srgbClr val="1F497D"/>
              </a:buClr>
            </a:pPr>
            <a:fld id="{63F060E9-A69C-45E1-9E15-A9DAEBAD0723}" type="datetime1">
              <a:rPr lang="de-DE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29.06.2016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9119145"/>
            <a:ext cx="3170717" cy="480521"/>
          </a:xfrm>
          <a:prstGeom prst="rect">
            <a:avLst/>
          </a:prstGeom>
        </p:spPr>
        <p:txBody>
          <a:bodyPr lIns="91294" tIns="45647" rIns="91294" bIns="45647"/>
          <a:lstStyle/>
          <a:p>
            <a:pPr>
              <a:buClr>
                <a:srgbClr val="1F497D"/>
              </a:buClr>
            </a:pPr>
            <a:r>
              <a:rPr lang="de-DE" smtClean="0">
                <a:solidFill>
                  <a:prstClr val="black"/>
                </a:solidFill>
              </a:rPr>
              <a:t>– Strictly confidential, Confidential, Internal – Autor / Thema der Präsentation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1F497D"/>
              </a:buClr>
            </a:pPr>
            <a:fld id="{674DE9CC-535C-4CEC-BC1B-663AC03FA696}" type="slidenum">
              <a:rPr lang="de-DE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5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52450" y="950913"/>
            <a:ext cx="6183313" cy="3478212"/>
          </a:xfrm>
          <a:noFill/>
          <a:ln>
            <a:miter lim="800000"/>
            <a:headEnd/>
            <a:tailEnd/>
          </a:ln>
        </p:spPr>
      </p:sp>
      <p:sp>
        <p:nvSpPr>
          <p:cNvPr id="154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2338" y="4875807"/>
            <a:ext cx="6153797" cy="4159478"/>
          </a:xfrm>
          <a:noFill/>
        </p:spPr>
        <p:txBody>
          <a:bodyPr wrap="square" lIns="94672" tIns="47335" rIns="94672" bIns="47335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endParaRPr lang="en-GB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de-DE" baseline="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4142775" y="0"/>
            <a:ext cx="3170717" cy="480521"/>
          </a:xfrm>
          <a:prstGeom prst="rect">
            <a:avLst/>
          </a:prstGeom>
        </p:spPr>
        <p:txBody>
          <a:bodyPr lIns="91294" tIns="45647" rIns="91294" bIns="45647"/>
          <a:lstStyle/>
          <a:p>
            <a:pPr>
              <a:buClr>
                <a:srgbClr val="1F497D"/>
              </a:buClr>
            </a:pPr>
            <a:fld id="{63F060E9-A69C-45E1-9E15-A9DAEBAD0723}" type="datetime1">
              <a:rPr lang="de-DE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29.06.2016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9119145"/>
            <a:ext cx="3170717" cy="480521"/>
          </a:xfrm>
          <a:prstGeom prst="rect">
            <a:avLst/>
          </a:prstGeom>
        </p:spPr>
        <p:txBody>
          <a:bodyPr lIns="91294" tIns="45647" rIns="91294" bIns="45647"/>
          <a:lstStyle/>
          <a:p>
            <a:pPr>
              <a:buClr>
                <a:srgbClr val="1F497D"/>
              </a:buClr>
            </a:pPr>
            <a:r>
              <a:rPr lang="de-DE" smtClean="0">
                <a:solidFill>
                  <a:prstClr val="black"/>
                </a:solidFill>
              </a:rPr>
              <a:t>– Strictly confidential, Confidential, Internal – Autor / Thema der Präsentation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1F497D"/>
              </a:buClr>
            </a:pPr>
            <a:fld id="{674DE9CC-535C-4CEC-BC1B-663AC03FA696}" type="slidenum">
              <a:rPr lang="de-DE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8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de-DE" baseline="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4142775" y="0"/>
            <a:ext cx="3170717" cy="480521"/>
          </a:xfrm>
          <a:prstGeom prst="rect">
            <a:avLst/>
          </a:prstGeom>
        </p:spPr>
        <p:txBody>
          <a:bodyPr lIns="91294" tIns="45647" rIns="91294" bIns="45647"/>
          <a:lstStyle/>
          <a:p>
            <a:pPr>
              <a:buClr>
                <a:srgbClr val="1F497D"/>
              </a:buClr>
            </a:pPr>
            <a:fld id="{63F060E9-A69C-45E1-9E15-A9DAEBAD0723}" type="datetime1">
              <a:rPr lang="de-DE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29.06.2016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9119145"/>
            <a:ext cx="3170717" cy="480521"/>
          </a:xfrm>
          <a:prstGeom prst="rect">
            <a:avLst/>
          </a:prstGeom>
        </p:spPr>
        <p:txBody>
          <a:bodyPr lIns="91294" tIns="45647" rIns="91294" bIns="45647"/>
          <a:lstStyle/>
          <a:p>
            <a:pPr>
              <a:buClr>
                <a:srgbClr val="1F497D"/>
              </a:buClr>
            </a:pPr>
            <a:r>
              <a:rPr lang="de-DE" smtClean="0">
                <a:solidFill>
                  <a:prstClr val="black"/>
                </a:solidFill>
              </a:rPr>
              <a:t>– Strictly confidential, Confidential, Internal – Autor / Thema der Präsentation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1F497D"/>
              </a:buClr>
            </a:pPr>
            <a:fld id="{674DE9CC-535C-4CEC-BC1B-663AC03FA696}" type="slidenum">
              <a:rPr lang="de-DE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9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de-DE" baseline="0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quarter" idx="10"/>
          </p:nvPr>
        </p:nvSpPr>
        <p:spPr>
          <a:xfrm>
            <a:off x="4142775" y="0"/>
            <a:ext cx="3170717" cy="480521"/>
          </a:xfrm>
          <a:prstGeom prst="rect">
            <a:avLst/>
          </a:prstGeom>
        </p:spPr>
        <p:txBody>
          <a:bodyPr lIns="91294" tIns="45647" rIns="91294" bIns="45647"/>
          <a:lstStyle/>
          <a:p>
            <a:pPr>
              <a:buClr>
                <a:srgbClr val="1F497D"/>
              </a:buClr>
            </a:pPr>
            <a:fld id="{63F060E9-A69C-45E1-9E15-A9DAEBAD0723}" type="datetime1">
              <a:rPr lang="de-DE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29.06.2016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9119145"/>
            <a:ext cx="3170717" cy="480521"/>
          </a:xfrm>
          <a:prstGeom prst="rect">
            <a:avLst/>
          </a:prstGeom>
        </p:spPr>
        <p:txBody>
          <a:bodyPr lIns="91294" tIns="45647" rIns="91294" bIns="45647"/>
          <a:lstStyle/>
          <a:p>
            <a:pPr>
              <a:buClr>
                <a:srgbClr val="1F497D"/>
              </a:buClr>
            </a:pPr>
            <a:r>
              <a:rPr lang="de-DE" smtClean="0">
                <a:solidFill>
                  <a:prstClr val="black"/>
                </a:solidFill>
              </a:rPr>
              <a:t>– Strictly confidential, Confidential, Internal – Autor / Thema der Präsentation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1F497D"/>
              </a:buClr>
            </a:pPr>
            <a:fld id="{674DE9CC-535C-4CEC-BC1B-663AC03FA696}" type="slidenum">
              <a:rPr lang="de-DE" smtClean="0">
                <a:solidFill>
                  <a:prstClr val="black"/>
                </a:solidFill>
              </a:rPr>
              <a:pPr>
                <a:buClr>
                  <a:srgbClr val="1F497D"/>
                </a:buClr>
              </a:pPr>
              <a:t>10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14.emf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image" Target="../media/image13.emf"/><Relationship Id="rId2" Type="http://schemas.openxmlformats.org/officeDocument/2006/relationships/tags" Target="../tags/tag20.xml"/><Relationship Id="rId1" Type="http://schemas.openxmlformats.org/officeDocument/2006/relationships/vmlDrawing" Target="../drawings/vmlDrawing9.vml"/><Relationship Id="rId6" Type="http://schemas.openxmlformats.org/officeDocument/2006/relationships/tags" Target="../tags/tag24.xml"/><Relationship Id="rId11" Type="http://schemas.openxmlformats.org/officeDocument/2006/relationships/image" Target="../media/image4.emf"/><Relationship Id="rId5" Type="http://schemas.openxmlformats.org/officeDocument/2006/relationships/tags" Target="../tags/tag23.xml"/><Relationship Id="rId10" Type="http://schemas.openxmlformats.org/officeDocument/2006/relationships/oleObject" Target="../embeddings/oleObject9.bin"/><Relationship Id="rId4" Type="http://schemas.openxmlformats.org/officeDocument/2006/relationships/tags" Target="../tags/tag22.xml"/><Relationship Id="rId9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oleObject" Target="../embeddings/oleObject10.bin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slideMaster" Target="../slideMasters/slideMaster2.xml"/><Relationship Id="rId17" Type="http://schemas.openxmlformats.org/officeDocument/2006/relationships/image" Target="../media/image10.emf"/><Relationship Id="rId2" Type="http://schemas.openxmlformats.org/officeDocument/2006/relationships/tags" Target="../tags/tag27.xml"/><Relationship Id="rId16" Type="http://schemas.openxmlformats.org/officeDocument/2006/relationships/image" Target="../media/image9.emf"/><Relationship Id="rId1" Type="http://schemas.openxmlformats.org/officeDocument/2006/relationships/vmlDrawing" Target="../drawings/vmlDrawing10.v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image" Target="../media/image4.emf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image" Target="../media/image15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image" Target="../media/image4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image" Target="../media/image4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oleObject" Target="../embeddings/oleObject11.bin"/><Relationship Id="rId2" Type="http://schemas.openxmlformats.org/officeDocument/2006/relationships/tags" Target="../tags/tag41.xml"/><Relationship Id="rId1" Type="http://schemas.openxmlformats.org/officeDocument/2006/relationships/vmlDrawing" Target="../drawings/vmlDrawing11.v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tags" Target="../tags/tag4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5.xml"/><Relationship Id="rId1" Type="http://schemas.openxmlformats.org/officeDocument/2006/relationships/vmlDrawing" Target="../drawings/vmlDrawing12.v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image" Target="../media/image4.emf"/><Relationship Id="rId2" Type="http://schemas.openxmlformats.org/officeDocument/2006/relationships/tags" Target="../tags/tag50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tags" Target="../tags/tag10.xml"/><Relationship Id="rId7" Type="http://schemas.openxmlformats.org/officeDocument/2006/relationships/image" Target="../media/image4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4.emf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vmlDrawing" Target="../drawings/vmlDrawing8.vml"/><Relationship Id="rId6" Type="http://schemas.openxmlformats.org/officeDocument/2006/relationships/tags" Target="../tags/tag17.xml"/><Relationship Id="rId11" Type="http://schemas.openxmlformats.org/officeDocument/2006/relationships/image" Target="../media/image11.jpeg"/><Relationship Id="rId5" Type="http://schemas.openxmlformats.org/officeDocument/2006/relationships/tags" Target="../tags/tag16.xml"/><Relationship Id="rId15" Type="http://schemas.openxmlformats.org/officeDocument/2006/relationships/image" Target="../media/image14.emf"/><Relationship Id="rId10" Type="http://schemas.openxmlformats.org/officeDocument/2006/relationships/oleObject" Target="../embeddings/oleObject8.bin"/><Relationship Id="rId4" Type="http://schemas.openxmlformats.org/officeDocument/2006/relationships/tags" Target="../tags/tag15.xml"/><Relationship Id="rId9" Type="http://schemas.openxmlformats.org/officeDocument/2006/relationships/slideMaster" Target="../slideMasters/slideMaster2.xml"/><Relationship Id="rId14" Type="http://schemas.openxmlformats.org/officeDocument/2006/relationships/image" Target="../media/image1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full-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/>
          <p:cNvSpPr/>
          <p:nvPr userDrawn="1"/>
        </p:nvSpPr>
        <p:spPr bwMode="gray">
          <a:xfrm>
            <a:off x="10775414" y="4920080"/>
            <a:ext cx="746661" cy="1560094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 smtClean="0">
              <a:cs typeface="Arial" charset="0"/>
            </a:endParaRPr>
          </a:p>
        </p:txBody>
      </p:sp>
      <p:graphicFrame>
        <p:nvGraphicFramePr>
          <p:cNvPr id="11" name="Objekt 10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8006018"/>
              </p:ext>
            </p:extLst>
          </p:nvPr>
        </p:nvGraphicFramePr>
        <p:xfrm>
          <a:off x="1587" y="1589"/>
          <a:ext cx="1586" cy="1587"/>
        </p:xfrm>
        <a:graphic>
          <a:graphicData uri="http://schemas.openxmlformats.org/presentationml/2006/ole">
            <p:oleObj spid="_x0000_s604241" name="think-cell Folie" r:id="rId3" imgW="360" imgH="360" progId="">
              <p:embed/>
            </p:oleObj>
          </a:graphicData>
        </a:graphic>
      </p:graphicFrame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 hasCustomPrompt="1"/>
          </p:nvPr>
        </p:nvSpPr>
        <p:spPr bwMode="gray">
          <a:xfrm>
            <a:off x="323851" y="3200400"/>
            <a:ext cx="9886690" cy="1107996"/>
          </a:xfrm>
          <a:noFill/>
        </p:spPr>
        <p:txBody>
          <a:bodyPr wrap="square" lIns="143990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en-US" smtClean="0"/>
              <a:t>TeleGrotesk Headline (Ultra)</a:t>
            </a:r>
            <a:br>
              <a:rPr lang="en-US" smtClean="0"/>
            </a:br>
            <a:r>
              <a:rPr kumimoji="0" 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2 lines, (40) 48 pt </a:t>
            </a:r>
            <a:endParaRPr lang="en-US" dirty="0" smtClean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23852" y="4536000"/>
            <a:ext cx="9886689" cy="384080"/>
          </a:xfrm>
        </p:spPr>
        <p:txBody>
          <a:bodyPr wrap="square" lIns="143990">
            <a:spAutoFit/>
          </a:bodyPr>
          <a:lstStyle>
            <a:lvl1pPr>
              <a:spcBef>
                <a:spcPts val="0"/>
              </a:spcBef>
              <a:defRPr sz="2400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en-US" smtClean="0"/>
              <a:t>Sub-heading: TeleGrotesk Normal, 24 pt</a:t>
            </a:r>
            <a:endParaRPr lang="en-US" dirty="0"/>
          </a:p>
        </p:txBody>
      </p:sp>
      <p:pic>
        <p:nvPicPr>
          <p:cNvPr id="23" name="Picture 22" hidden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2" hidden="1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Grafik 37" descr="T_Logo_3c_Slogan_p_INT.emf"/>
          <p:cNvPicPr>
            <a:picLocks noChangeAspect="1"/>
          </p:cNvPicPr>
          <p:nvPr userDrawn="1"/>
        </p:nvPicPr>
        <p:blipFill>
          <a:blip r:embed="rId5" cstate="email"/>
          <a:srcRect r="60924"/>
          <a:stretch>
            <a:fillRect/>
          </a:stretch>
        </p:blipFill>
        <p:spPr>
          <a:xfrm>
            <a:off x="493712" y="5482054"/>
            <a:ext cx="1309728" cy="500400"/>
          </a:xfrm>
          <a:prstGeom prst="rect">
            <a:avLst/>
          </a:prstGeom>
        </p:spPr>
      </p:pic>
      <p:pic>
        <p:nvPicPr>
          <p:cNvPr id="39" name="Grafik 38" descr="T_Logo_3c_Slogan_p_INT.emf"/>
          <p:cNvPicPr>
            <a:picLocks noChangeAspect="1"/>
          </p:cNvPicPr>
          <p:nvPr userDrawn="1"/>
        </p:nvPicPr>
        <p:blipFill>
          <a:blip r:embed="rId5" cstate="email"/>
          <a:srcRect l="41258"/>
          <a:stretch>
            <a:fillRect/>
          </a:stretch>
        </p:blipFill>
        <p:spPr>
          <a:xfrm>
            <a:off x="9053129" y="5482054"/>
            <a:ext cx="1968882" cy="500400"/>
          </a:xfrm>
          <a:prstGeom prst="rect">
            <a:avLst/>
          </a:prstGeom>
        </p:spPr>
      </p:pic>
      <p:sp>
        <p:nvSpPr>
          <p:cNvPr id="20" name="Rechteck 19"/>
          <p:cNvSpPr/>
          <p:nvPr userDrawn="1"/>
        </p:nvSpPr>
        <p:spPr bwMode="gray">
          <a:xfrm>
            <a:off x="4003139" y="6156326"/>
            <a:ext cx="746661" cy="323847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  <a:effectLst/>
        </p:spPr>
        <p:txBody>
          <a:bodyPr lIns="72000" tIns="0" rIns="72000" bIns="36000" rtlCol="0" anchor="ctr"/>
          <a:lstStyle/>
          <a:p>
            <a:pPr indent="3175" algn="ctr" defTabSz="457293" fontAlgn="base">
              <a:lnSpc>
                <a:spcPct val="104000"/>
              </a:lnSpc>
              <a:spcBef>
                <a:spcPct val="25000"/>
              </a:spcBef>
              <a:spcAft>
                <a:spcPct val="0"/>
              </a:spcAft>
              <a:buClr>
                <a:srgbClr val="E20074"/>
              </a:buClr>
              <a:buSzPct val="75000"/>
            </a:pPr>
            <a:endParaRPr lang="de-DE" sz="1800" dirty="0" err="1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171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_mit_Lay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778242" name="think-cell Slide" r:id="rId10" imgW="360" imgH="360" progId="">
              <p:embed/>
            </p:oleObj>
          </a:graphicData>
        </a:graphic>
      </p:graphicFrame>
      <p:sp>
        <p:nvSpPr>
          <p:cNvPr id="12" name="Titel 3"/>
          <p:cNvSpPr>
            <a:spLocks/>
          </p:cNvSpPr>
          <p:nvPr userDrawn="1">
            <p:custDataLst>
              <p:tags r:id="rId2"/>
            </p:custDataLst>
          </p:nvPr>
        </p:nvSpPr>
        <p:spPr bwMode="invGray">
          <a:xfrm>
            <a:off x="320675" y="3808413"/>
            <a:ext cx="10868025" cy="1366837"/>
          </a:xfrm>
          <a:prstGeom prst="rect">
            <a:avLst/>
          </a:prstGeom>
          <a:solidFill>
            <a:srgbClr val="E20074">
              <a:alpha val="70000"/>
            </a:srgbClr>
          </a:solidFill>
          <a:ln w="9525">
            <a:noFill/>
            <a:miter lim="800000"/>
            <a:headEnd/>
            <a:tailEnd/>
          </a:ln>
        </p:spPr>
        <p:txBody>
          <a:bodyPr lIns="144000" tIns="72000" rIns="144000" bIns="72000"/>
          <a:lstStyle/>
          <a:p>
            <a:pPr defTabSz="576263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endParaRPr lang="en-US" sz="4500">
              <a:solidFill>
                <a:srgbClr val="E20074"/>
              </a:solidFill>
              <a:latin typeface="Tele-GroteskUlt" pitchFamily="2" charset="0"/>
              <a:cs typeface="Arial" charset="0"/>
            </a:endParaRPr>
          </a:p>
        </p:txBody>
      </p:sp>
      <p:sp>
        <p:nvSpPr>
          <p:cNvPr id="13" name="Titel 3"/>
          <p:cNvSpPr>
            <a:spLocks/>
          </p:cNvSpPr>
          <p:nvPr userDrawn="1">
            <p:custDataLst>
              <p:tags r:id="rId3"/>
            </p:custDataLst>
          </p:nvPr>
        </p:nvSpPr>
        <p:spPr bwMode="invGray">
          <a:xfrm>
            <a:off x="320675" y="2746375"/>
            <a:ext cx="10561638" cy="2428875"/>
          </a:xfrm>
          <a:prstGeom prst="rect">
            <a:avLst/>
          </a:prstGeom>
          <a:solidFill>
            <a:srgbClr val="E20074">
              <a:alpha val="70000"/>
            </a:srgbClr>
          </a:solidFill>
          <a:ln w="9525">
            <a:noFill/>
            <a:miter lim="800000"/>
            <a:headEnd/>
            <a:tailEnd/>
          </a:ln>
        </p:spPr>
        <p:txBody>
          <a:bodyPr lIns="144000" tIns="72000" rIns="144000" bIns="72000"/>
          <a:lstStyle/>
          <a:p>
            <a:pPr defTabSz="576263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endParaRPr lang="en-US" sz="4500">
              <a:solidFill>
                <a:srgbClr val="E20074"/>
              </a:solidFill>
              <a:latin typeface="Tele-GroteskUlt" pitchFamily="2" charset="0"/>
              <a:cs typeface="Arial" charset="0"/>
            </a:endParaRPr>
          </a:p>
        </p:txBody>
      </p:sp>
      <p:pic>
        <p:nvPicPr>
          <p:cNvPr id="45078" name="Picture 22" hidden="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11"/>
          <a:srcRect/>
          <a:stretch>
            <a:fillRect/>
          </a:stretch>
        </p:blipFill>
        <p:spPr bwMode="black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 bwMode="ltGray">
          <a:xfrm>
            <a:off x="323850" y="3015249"/>
            <a:ext cx="10112400" cy="2160000"/>
          </a:xfrm>
          <a:solidFill>
            <a:schemeClr val="tx2"/>
          </a:solidFill>
        </p:spPr>
        <p:txBody>
          <a:bodyPr lIns="144000">
            <a:noAutofit/>
          </a:bodyPr>
          <a:lstStyle>
            <a:lvl1pPr>
              <a:defRPr sz="40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dirty="0" smtClean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 bwMode="white">
          <a:xfrm>
            <a:off x="323851" y="4349750"/>
            <a:ext cx="10112400" cy="332399"/>
          </a:xfrm>
        </p:spPr>
        <p:txBody>
          <a:bodyPr wrap="square" lIns="144000">
            <a:spAutoFit/>
          </a:bodyPr>
          <a:lstStyle>
            <a:lvl1pPr>
              <a:defRPr sz="2400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 dirty="0" smtClean="0"/>
          </a:p>
        </p:txBody>
      </p:sp>
      <p:pic>
        <p:nvPicPr>
          <p:cNvPr id="10" name="Picture 34" descr="T_Logo_3c_Slogan_p_INT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12"/>
          <a:srcRect r="60152"/>
          <a:stretch>
            <a:fillRect/>
          </a:stretch>
        </p:blipFill>
        <p:spPr bwMode="black">
          <a:xfrm>
            <a:off x="323850" y="5646738"/>
            <a:ext cx="1336675" cy="500062"/>
          </a:xfrm>
          <a:prstGeom prst="rect">
            <a:avLst/>
          </a:prstGeom>
          <a:noFill/>
        </p:spPr>
      </p:pic>
      <p:pic>
        <p:nvPicPr>
          <p:cNvPr id="14" name="Picture 35" descr="T_Logo_3c_Slogan_p_INT"/>
          <p:cNvPicPr>
            <a:picLocks noChangeAspect="1" noChangeArrowheads="1"/>
          </p:cNvPicPr>
          <p:nvPr userDrawn="1">
            <p:custDataLst>
              <p:tags r:id="rId8"/>
            </p:custDataLst>
          </p:nvPr>
        </p:nvPicPr>
        <p:blipFill>
          <a:blip r:embed="rId13"/>
          <a:srcRect l="43398"/>
          <a:stretch>
            <a:fillRect/>
          </a:stretch>
        </p:blipFill>
        <p:spPr bwMode="black">
          <a:xfrm>
            <a:off x="9296400" y="5646738"/>
            <a:ext cx="1898650" cy="500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_mit_Bild_und_Lay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779266" name="think-cell Slide" r:id="rId13" imgW="360" imgH="360" progId="">
              <p:embed/>
            </p:oleObj>
          </a:graphicData>
        </a:graphic>
      </p:graphicFrame>
      <p:pic>
        <p:nvPicPr>
          <p:cNvPr id="18" name="Picture 24" descr="Layer_E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4"/>
          <a:srcRect b="84"/>
          <a:stretch>
            <a:fillRect/>
          </a:stretch>
        </p:blipFill>
        <p:spPr bwMode="auto">
          <a:xfrm>
            <a:off x="0" y="0"/>
            <a:ext cx="11522075" cy="6480175"/>
          </a:xfrm>
          <a:prstGeom prst="rect">
            <a:avLst/>
          </a:prstGeom>
          <a:noFill/>
        </p:spPr>
      </p:pic>
      <p:grpSp>
        <p:nvGrpSpPr>
          <p:cNvPr id="2" name="Group 19"/>
          <p:cNvGrpSpPr>
            <a:grpSpLocks/>
          </p:cNvGrpSpPr>
          <p:nvPr userDrawn="1">
            <p:custDataLst>
              <p:tags r:id="rId3"/>
            </p:custDataLst>
          </p:nvPr>
        </p:nvGrpSpPr>
        <p:grpSpPr bwMode="ltGray">
          <a:xfrm>
            <a:off x="328613" y="2949575"/>
            <a:ext cx="10864850" cy="3206750"/>
            <a:chOff x="207" y="1858"/>
            <a:chExt cx="5361" cy="2020"/>
          </a:xfrm>
        </p:grpSpPr>
        <p:sp>
          <p:nvSpPr>
            <p:cNvPr id="15" name="Titel 3"/>
            <p:cNvSpPr>
              <a:spLocks/>
            </p:cNvSpPr>
            <p:nvPr>
              <p:custDataLst>
                <p:tags r:id="rId9"/>
              </p:custDataLst>
            </p:nvPr>
          </p:nvSpPr>
          <p:spPr bwMode="ltGray">
            <a:xfrm>
              <a:off x="207" y="2527"/>
              <a:ext cx="5361" cy="1351"/>
            </a:xfrm>
            <a:prstGeom prst="rect">
              <a:avLst/>
            </a:prstGeom>
            <a:solidFill>
              <a:srgbClr val="E20074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576263" fontAlgn="base">
                <a:lnSpc>
                  <a:spcPts val="4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4500">
                <a:solidFill>
                  <a:srgbClr val="E20074"/>
                </a:solidFill>
                <a:latin typeface="Tele-GroteskUlt" pitchFamily="2" charset="0"/>
                <a:cs typeface="Arial" charset="0"/>
              </a:endParaRPr>
            </a:p>
          </p:txBody>
        </p:sp>
        <p:sp>
          <p:nvSpPr>
            <p:cNvPr id="16" name="Titel 3"/>
            <p:cNvSpPr>
              <a:spLocks/>
            </p:cNvSpPr>
            <p:nvPr>
              <p:custDataLst>
                <p:tags r:id="rId10"/>
              </p:custDataLst>
            </p:nvPr>
          </p:nvSpPr>
          <p:spPr bwMode="ltGray">
            <a:xfrm>
              <a:off x="207" y="1858"/>
              <a:ext cx="5157" cy="2009"/>
            </a:xfrm>
            <a:prstGeom prst="rect">
              <a:avLst/>
            </a:prstGeom>
            <a:solidFill>
              <a:srgbClr val="E20074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576263" fontAlgn="base">
                <a:lnSpc>
                  <a:spcPts val="4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4500">
                <a:solidFill>
                  <a:srgbClr val="E20074"/>
                </a:solidFill>
                <a:latin typeface="Tele-GroteskUlt" pitchFamily="2" charset="0"/>
                <a:cs typeface="Arial" charset="0"/>
              </a:endParaRPr>
            </a:p>
          </p:txBody>
        </p:sp>
        <p:sp>
          <p:nvSpPr>
            <p:cNvPr id="17" name="Rectangle 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ltGray">
            <a:xfrm>
              <a:off x="210" y="2017"/>
              <a:ext cx="4873" cy="185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 anchor="ctr"/>
            <a:lstStyle/>
            <a:p>
              <a:pPr defTabSz="457200" fontAlgn="base">
                <a:lnSpc>
                  <a:spcPts val="18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E20074"/>
                </a:buClr>
                <a:buSzPct val="75000"/>
                <a:buFont typeface="Wingdings" pitchFamily="2" charset="2"/>
                <a:buChar char="§"/>
              </a:pPr>
              <a:endParaRPr lang="en-US" sz="1800">
                <a:solidFill>
                  <a:srgbClr val="000000"/>
                </a:solidFill>
                <a:ea typeface="MS PGothic" pitchFamily="34" charset="-128"/>
                <a:cs typeface="Arial" charset="0"/>
              </a:endParaRPr>
            </a:p>
          </p:txBody>
        </p:sp>
      </p:grpSp>
      <p:pic>
        <p:nvPicPr>
          <p:cNvPr id="45078" name="Picture 22" hidden="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15"/>
          <a:srcRect/>
          <a:stretch>
            <a:fillRect/>
          </a:stretch>
        </p:blipFill>
        <p:spPr bwMode="black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 bwMode="white">
          <a:xfrm>
            <a:off x="323850" y="3200400"/>
            <a:ext cx="9886690" cy="1107996"/>
          </a:xfrm>
          <a:noFill/>
        </p:spPr>
        <p:txBody>
          <a:bodyPr wrap="square" lIns="144000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dirty="0" smtClean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 bwMode="white">
          <a:xfrm>
            <a:off x="323851" y="4445976"/>
            <a:ext cx="9886689" cy="332399"/>
          </a:xfrm>
        </p:spPr>
        <p:txBody>
          <a:bodyPr wrap="square" lIns="144000">
            <a:spAutoFit/>
          </a:bodyPr>
          <a:lstStyle>
            <a:lvl1pPr>
              <a:defRPr sz="2400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 dirty="0" smtClean="0"/>
          </a:p>
        </p:txBody>
      </p:sp>
      <p:pic>
        <p:nvPicPr>
          <p:cNvPr id="19" name="Picture 38" descr="T_Logo_3c_Slogan_n_DE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16"/>
          <a:srcRect r="67494"/>
          <a:stretch>
            <a:fillRect/>
          </a:stretch>
        </p:blipFill>
        <p:spPr bwMode="black">
          <a:xfrm>
            <a:off x="493713" y="5574588"/>
            <a:ext cx="971773" cy="396000"/>
          </a:xfrm>
          <a:prstGeom prst="rect">
            <a:avLst/>
          </a:prstGeom>
          <a:noFill/>
        </p:spPr>
      </p:pic>
      <p:pic>
        <p:nvPicPr>
          <p:cNvPr id="21" name="Picture 42" descr="T_Logo_3c_Slogan_n_INT"/>
          <p:cNvPicPr>
            <a:picLocks noChangeAspect="1" noChangeArrowheads="1"/>
          </p:cNvPicPr>
          <p:nvPr userDrawn="1">
            <p:custDataLst>
              <p:tags r:id="rId8"/>
            </p:custDataLst>
          </p:nvPr>
        </p:nvPicPr>
        <p:blipFill>
          <a:blip r:embed="rId17"/>
          <a:srcRect l="42871"/>
          <a:stretch>
            <a:fillRect/>
          </a:stretch>
        </p:blipFill>
        <p:spPr bwMode="black">
          <a:xfrm>
            <a:off x="9505898" y="5574588"/>
            <a:ext cx="1516115" cy="3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ennfolie_Magen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78" name="Picture 22" hidden="1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black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 bwMode="black">
          <a:xfrm>
            <a:off x="304800" y="1674813"/>
            <a:ext cx="10869613" cy="2991588"/>
          </a:xfrm>
        </p:spPr>
        <p:txBody>
          <a:bodyPr/>
          <a:lstStyle>
            <a:lvl1pPr>
              <a:defRPr sz="72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ennfolie_Grau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78" name="Picture 22" hidden="1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black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 bwMode="black">
          <a:xfrm>
            <a:off x="304800" y="1674813"/>
            <a:ext cx="10869613" cy="2991588"/>
          </a:xfrm>
        </p:spPr>
        <p:txBody>
          <a:bodyPr/>
          <a:lstStyle>
            <a:lvl1pPr>
              <a:defRPr sz="72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254375" y="5967413"/>
            <a:ext cx="5168900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00"/>
                </a:solidFill>
              </a:rPr>
              <a:t>5G radio access concepts -internal-</a:t>
            </a:r>
            <a:endParaRPr lang="de-DE">
              <a:solidFill>
                <a:srgbClr val="0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>
            <a:lvl1pPr>
              <a:defRPr/>
            </a:lvl1pPr>
          </a:lstStyle>
          <a:p>
            <a:fld id="{2B809F52-6823-41BA-BE59-71E9260CF332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314325"/>
            <a:ext cx="10863263" cy="49371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8612" y="1674814"/>
            <a:ext cx="10864851" cy="38735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254375" y="5967413"/>
            <a:ext cx="5168900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00"/>
                </a:solidFill>
              </a:rPr>
              <a:t>5G radio access concepts -internal-</a:t>
            </a:r>
            <a:endParaRPr lang="de-DE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>
            <a:lvl1pPr>
              <a:defRPr/>
            </a:lvl1pPr>
          </a:lstStyle>
          <a:p>
            <a:fld id="{A9F4863F-E301-4B41-8218-6798D4E2A89C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314325"/>
            <a:ext cx="10863263" cy="49371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254375" y="5967413"/>
            <a:ext cx="5168900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00"/>
                </a:solidFill>
              </a:rPr>
              <a:t>5G radio access concepts -internal-</a:t>
            </a:r>
            <a:endParaRPr lang="de-DE">
              <a:solidFill>
                <a:srgbClr val="000000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>
            <a:lvl1pPr>
              <a:defRPr/>
            </a:lvl1pPr>
          </a:lstStyle>
          <a:p>
            <a:fld id="{E0220E02-BD1F-4866-93AC-ED403DA6224E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314325"/>
            <a:ext cx="10863263" cy="49371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30200" y="1674813"/>
            <a:ext cx="53467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845175" y="1674813"/>
            <a:ext cx="5348288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254375" y="5967413"/>
            <a:ext cx="5168900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00"/>
                </a:solidFill>
              </a:rPr>
              <a:t>5G radio access concepts -internal-</a:t>
            </a:r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>
            <a:lvl1pPr>
              <a:defRPr/>
            </a:lvl1pPr>
          </a:lstStyle>
          <a:p>
            <a:fld id="{A5B8EEBE-8FD1-46D9-A8DF-B255D2BECE88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de-DE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314325"/>
            <a:ext cx="10863263" cy="49371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30200" y="1674813"/>
            <a:ext cx="35028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005452" y="1674813"/>
            <a:ext cx="35028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254375" y="5967413"/>
            <a:ext cx="5168900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00"/>
                </a:solidFill>
              </a:rPr>
              <a:t>5G radio access concepts -internal-</a:t>
            </a:r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>
            <a:lvl1pPr>
              <a:defRPr/>
            </a:lvl1pPr>
          </a:lstStyle>
          <a:p>
            <a:fld id="{A5B8EEBE-8FD1-46D9-A8DF-B255D2BECE88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8" name="Inhaltsplatzhalter 3"/>
          <p:cNvSpPr>
            <a:spLocks noGrp="1"/>
          </p:cNvSpPr>
          <p:nvPr>
            <p:ph sz="half" idx="13"/>
          </p:nvPr>
        </p:nvSpPr>
        <p:spPr>
          <a:xfrm>
            <a:off x="7680703" y="1674813"/>
            <a:ext cx="35028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314325"/>
            <a:ext cx="10863263" cy="49371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30200" y="1674813"/>
            <a:ext cx="2581275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082471" y="1674813"/>
            <a:ext cx="25812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254375" y="5967413"/>
            <a:ext cx="5168900" cy="27463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>
                <a:solidFill>
                  <a:srgbClr val="000000"/>
                </a:solidFill>
              </a:rPr>
              <a:t>5G radio access concepts -internal-</a:t>
            </a:r>
            <a:endParaRPr lang="de-DE">
              <a:solidFill>
                <a:srgbClr val="000000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>
            <a:lvl1pPr>
              <a:defRPr/>
            </a:lvl1pPr>
          </a:lstStyle>
          <a:p>
            <a:fld id="{A5B8EEBE-8FD1-46D9-A8DF-B255D2BECE88}" type="slidenum">
              <a:rPr lang="de-DE">
                <a:solidFill>
                  <a:srgbClr val="000000"/>
                </a:solidFill>
              </a:rPr>
              <a:pPr/>
              <a:t>‹#›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8" name="Inhaltsplatzhalter 3"/>
          <p:cNvSpPr>
            <a:spLocks noGrp="1"/>
          </p:cNvSpPr>
          <p:nvPr>
            <p:ph sz="half" idx="13"/>
          </p:nvPr>
        </p:nvSpPr>
        <p:spPr>
          <a:xfrm>
            <a:off x="5834667" y="1674813"/>
            <a:ext cx="25812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0" name="Inhaltsplatzhalter 3"/>
          <p:cNvSpPr>
            <a:spLocks noGrp="1"/>
          </p:cNvSpPr>
          <p:nvPr>
            <p:ph sz="half" idx="14"/>
          </p:nvPr>
        </p:nvSpPr>
        <p:spPr>
          <a:xfrm>
            <a:off x="8586863" y="1674813"/>
            <a:ext cx="25812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ivider texture 6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ltGray">
          <a:xfrm>
            <a:off x="0" y="0"/>
            <a:ext cx="11524578" cy="6480175"/>
          </a:xfrm>
          <a:prstGeom prst="rect">
            <a:avLst/>
          </a:prstGeom>
        </p:spPr>
      </p:pic>
      <p:graphicFrame>
        <p:nvGraphicFramePr>
          <p:cNvPr id="2" name="Objekt 1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xmlns="" val="744959555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633887" name="think-cell Folie" r:id="rId4" imgW="360" imgH="360" progId="">
              <p:embed/>
            </p:oleObj>
          </a:graphicData>
        </a:graphic>
      </p:graphicFrame>
      <p:sp>
        <p:nvSpPr>
          <p:cNvPr id="14" name="Fußzeilenplatzhalt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marL="0" marR="0" indent="0" algn="r" defTabSz="5762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5G radio access concepts -internal-</a:t>
            </a:r>
            <a:endParaRPr lang="en-US" dirty="0" smtClean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dirty="0" smtClean="0"/>
              <a:t>29th June 2016</a:t>
            </a:r>
            <a:endParaRPr lang="en-US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‹#›</a:t>
            </a:fld>
            <a:endParaRPr lang="en-US" dirty="0"/>
          </a:p>
        </p:txBody>
      </p:sp>
      <p:pic>
        <p:nvPicPr>
          <p:cNvPr id="45078" name="Picture 22" hidden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2" hidden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2" hidden="1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black">
          <a:xfrm>
            <a:off x="1588" y="1589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 bwMode="invGray">
          <a:xfrm>
            <a:off x="323849" y="1350000"/>
            <a:ext cx="10872000" cy="2280023"/>
          </a:xfrm>
        </p:spPr>
        <p:txBody>
          <a:bodyPr/>
          <a:lstStyle>
            <a:lvl1pPr marL="0" marR="0" indent="0" algn="l" defTabSz="457322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TeleGrotesk HEADLINE (Ultra)</a:t>
            </a:r>
            <a:br>
              <a:rPr lang="en-US" smtClean="0"/>
            </a:br>
            <a: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Maximum of 3 lines</a:t>
            </a:r>
            <a:b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</a:br>
            <a: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Grotesk Headline" pitchFamily="2" charset="0"/>
                <a:ea typeface="+mj-ea"/>
                <a:cs typeface="TeleGrotesk Headline Ultra" pitchFamily="2" charset="0"/>
              </a:rPr>
              <a:t>40 (54) 66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2402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vigationsleiste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780290" name="think-cell Slide" r:id="rId7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4800" y="314325"/>
            <a:ext cx="10863263" cy="498598"/>
          </a:xfrm>
        </p:spPr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10834688" y="5967413"/>
            <a:ext cx="365125" cy="274637"/>
          </a:xfrm>
        </p:spPr>
        <p:txBody>
          <a:bodyPr/>
          <a:lstStyle>
            <a:lvl1pPr>
              <a:defRPr/>
            </a:lvl1pPr>
          </a:lstStyle>
          <a:p>
            <a:fld id="{A9F4863F-E301-4B41-8218-6798D4E2A89C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hteck 6"/>
          <p:cNvSpPr/>
          <p:nvPr userDrawn="1">
            <p:custDataLst>
              <p:tags r:id="rId4"/>
            </p:custDataLst>
          </p:nvPr>
        </p:nvSpPr>
        <p:spPr>
          <a:xfrm>
            <a:off x="0" y="5760720"/>
            <a:ext cx="10736580" cy="7194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330200" y="1674813"/>
            <a:ext cx="10860880" cy="4235450"/>
          </a:xfrm>
        </p:spPr>
        <p:txBody>
          <a:bodyPr/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Navigationsleiste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781314" name="think-cell Slide" r:id="rId8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4800" y="314325"/>
            <a:ext cx="10863263" cy="498598"/>
          </a:xfrm>
        </p:spPr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US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10834688" y="5967413"/>
            <a:ext cx="365125" cy="274637"/>
          </a:xfrm>
        </p:spPr>
        <p:txBody>
          <a:bodyPr/>
          <a:lstStyle>
            <a:lvl1pPr>
              <a:defRPr/>
            </a:lvl1pPr>
          </a:lstStyle>
          <a:p>
            <a:fld id="{A5B8EEBE-8FD1-46D9-A8DF-B255D2BECE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hteck 7"/>
          <p:cNvSpPr/>
          <p:nvPr userDrawn="1">
            <p:custDataLst>
              <p:tags r:id="rId4"/>
            </p:custDataLst>
          </p:nvPr>
        </p:nvSpPr>
        <p:spPr>
          <a:xfrm>
            <a:off x="0" y="5760720"/>
            <a:ext cx="10736580" cy="7194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330200" y="1674813"/>
            <a:ext cx="5346700" cy="4235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US" noProof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845175" y="1674813"/>
            <a:ext cx="5348288" cy="4235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US" noProof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vigationsleiste_Trennfolie_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782338" name="think-cell Slide" r:id="rId6" imgW="360" imgH="360" progId="">
              <p:embed/>
            </p:oleObj>
          </a:graphicData>
        </a:graphic>
      </p:graphicFrame>
      <p:sp>
        <p:nvSpPr>
          <p:cNvPr id="4" name="Rectangle 2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white">
          <a:xfrm>
            <a:off x="0" y="0"/>
            <a:ext cx="11522075" cy="5910263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457200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E20074"/>
              </a:buClr>
              <a:buSzPct val="75000"/>
              <a:buFont typeface="Wingdings" pitchFamily="2" charset="2"/>
              <a:buNone/>
            </a:pPr>
            <a:endParaRPr lang="en-US">
              <a:solidFill>
                <a:srgbClr val="000000"/>
              </a:solidFill>
              <a:latin typeface="Tele-GroteskFet" pitchFamily="2" charset="0"/>
              <a:cs typeface="Arial" charset="0"/>
            </a:endParaRPr>
          </a:p>
        </p:txBody>
      </p:sp>
      <p:pic>
        <p:nvPicPr>
          <p:cNvPr id="45078" name="Picture 22" hidden="1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7"/>
          <a:srcRect/>
          <a:stretch>
            <a:fillRect/>
          </a:stretch>
        </p:blipFill>
        <p:spPr bwMode="black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 bwMode="black">
          <a:xfrm>
            <a:off x="304800" y="1674813"/>
            <a:ext cx="10869613" cy="2991588"/>
          </a:xfrm>
        </p:spPr>
        <p:txBody>
          <a:bodyPr/>
          <a:lstStyle>
            <a:lvl1pPr>
              <a:defRPr sz="72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 smtClean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ED8236-F742-4994-B025-3D78EEC0464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xmlns="" val="332955180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36957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4000" y="252000"/>
            <a:ext cx="10872000" cy="504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dirty="0" smtClean="0"/>
              <a:t>29th June 2016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‹#›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smtClean="0"/>
              <a:t>5G radio access concepts -internal-</a:t>
            </a:r>
            <a:endParaRPr 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7021355"/>
              </p:ext>
            </p:extLst>
          </p:nvPr>
        </p:nvGraphicFramePr>
        <p:xfrm>
          <a:off x="1590" y="1589"/>
          <a:ext cx="1586" cy="1587"/>
        </p:xfrm>
        <a:graphic>
          <a:graphicData uri="http://schemas.openxmlformats.org/presentationml/2006/ole">
            <p:oleObj spid="_x0000_s126134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8" y="252000"/>
            <a:ext cx="10872000" cy="504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23999" y="1476374"/>
            <a:ext cx="10872000" cy="406876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buClr>
                <a:schemeClr val="tx1"/>
              </a:buClr>
              <a:defRPr baseline="0"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29th June 2016</a:t>
            </a:r>
            <a:endParaRPr lang="en-US" noProof="0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‹#›</a:t>
            </a:fld>
            <a:endParaRPr lang="en-US" noProof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smtClean="0"/>
              <a:t>5G radio access concepts -internal-</a:t>
            </a:r>
            <a:endParaRPr 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6503710"/>
              </p:ext>
            </p:extLst>
          </p:nvPr>
        </p:nvGraphicFramePr>
        <p:xfrm>
          <a:off x="1590" y="1589"/>
          <a:ext cx="1586" cy="1587"/>
        </p:xfrm>
        <a:graphic>
          <a:graphicData uri="http://schemas.openxmlformats.org/presentationml/2006/ole">
            <p:oleObj spid="_x0000_s127158" name="think-cell Folie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9" y="252000"/>
            <a:ext cx="10872000" cy="504000"/>
          </a:xfrm>
        </p:spPr>
        <p:txBody>
          <a:bodyPr/>
          <a:lstStyle>
            <a:lvl1pPr marL="0" indent="0">
              <a:defRPr/>
            </a:lvl1pPr>
          </a:lstStyle>
          <a:p>
            <a:r>
              <a:rPr lang="en-US" smtClean="0"/>
              <a:t>TeleGrotesk Headline Ultra 28 (32) 40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24000" y="1476374"/>
            <a:ext cx="53656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832475" y="1476374"/>
            <a:ext cx="5364000" cy="40687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buClr>
                <a:schemeClr val="tx1"/>
              </a:buClr>
              <a:defRPr sz="1800"/>
            </a:lvl3pPr>
            <a:lvl4pPr>
              <a:buClr>
                <a:schemeClr val="tx1"/>
              </a:buClr>
              <a:defRPr sz="1800"/>
            </a:lvl4pPr>
            <a:lvl5pPr>
              <a:buClr>
                <a:schemeClr val="tx1"/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0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29th June 2016</a:t>
            </a:r>
            <a:endParaRPr lang="en-US" noProof="0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‹#›</a:t>
            </a:fld>
            <a:endParaRPr lang="en-US" noProof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smtClean="0"/>
              <a:t>5G radio access concepts -internal-</a:t>
            </a:r>
            <a:endParaRPr lang="en-US" noProof="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ndout (4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xmlns="" val="356597760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11382" name="think-cell Folie" r:id="rId3" imgW="360" imgH="360" progId="">
              <p:embed/>
            </p:oleObj>
          </a:graphicData>
        </a:graphic>
      </p:graphicFrame>
      <p:sp>
        <p:nvSpPr>
          <p:cNvPr id="14" name="Rechteck 21"/>
          <p:cNvSpPr/>
          <p:nvPr userDrawn="1"/>
        </p:nvSpPr>
        <p:spPr bwMode="gray">
          <a:xfrm>
            <a:off x="0" y="5632453"/>
            <a:ext cx="10901363" cy="7191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7" rIns="91434" bIns="45717" anchor="ctr"/>
          <a:lstStyle/>
          <a:p>
            <a:pPr algn="ctr" defTabSz="457171">
              <a:lnSpc>
                <a:spcPct val="90000"/>
              </a:lnSpc>
              <a:spcBef>
                <a:spcPct val="50000"/>
              </a:spcBef>
              <a:buClr>
                <a:srgbClr val="E20074"/>
              </a:buClr>
              <a:buSzPct val="75000"/>
              <a:buFont typeface="Wingdings" pitchFamily="2" charset="2"/>
              <a:buNone/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23999" y="252000"/>
            <a:ext cx="10872000" cy="504000"/>
          </a:xfrm>
        </p:spPr>
        <p:txBody>
          <a:bodyPr/>
          <a:lstStyle>
            <a:lvl1pPr marL="0" indent="0">
              <a:defRPr sz="2400"/>
            </a:lvl1pPr>
          </a:lstStyle>
          <a:p>
            <a:r>
              <a:rPr lang="en-US" dirty="0" err="1" smtClean="0"/>
              <a:t>TeleGrotesk</a:t>
            </a:r>
            <a:r>
              <a:rPr lang="en-US" dirty="0" smtClean="0"/>
              <a:t> Headline Ultra (24) 28 32 pt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323850" y="1476374"/>
            <a:ext cx="2610000" cy="4427539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 marL="180975" indent="-180000">
              <a:buClr>
                <a:schemeClr val="tx1"/>
              </a:buClr>
              <a:defRPr sz="1400"/>
            </a:lvl3pPr>
            <a:lvl4pPr marL="360000" indent="-180000">
              <a:buClr>
                <a:schemeClr val="tx1"/>
              </a:buClr>
              <a:defRPr sz="1400"/>
            </a:lvl4pPr>
            <a:lvl5pPr marL="0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  <a:defRPr sz="1400">
                <a:solidFill>
                  <a:schemeClr val="tx2"/>
                </a:solidFill>
                <a:latin typeface="Tele-GroteskFet" pitchFamily="2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Quotations/lead-in</a:t>
            </a:r>
            <a:endParaRPr lang="en-US" dirty="0" smtClean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3078014" y="1476374"/>
            <a:ext cx="2610000" cy="442753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00" dirty="0" smtClean="0"/>
            </a:lvl1pPr>
            <a:lvl2pPr>
              <a:defRPr lang="de-DE" sz="1400" dirty="0" smtClean="0"/>
            </a:lvl2pPr>
            <a:lvl3pPr marL="180975" indent="-180000">
              <a:defRPr lang="de-DE" sz="1400" dirty="0" smtClean="0"/>
            </a:lvl3pPr>
            <a:lvl4pPr marL="360000" indent="-180000">
              <a:defRPr lang="de-DE" sz="1400" dirty="0" smtClean="0"/>
            </a:lvl4pPr>
            <a:lvl5pPr>
              <a:defRPr lang="de-DE" sz="140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8" name="Inhaltsplatzhalter 3"/>
          <p:cNvSpPr>
            <a:spLocks noGrp="1"/>
          </p:cNvSpPr>
          <p:nvPr>
            <p:ph sz="half" idx="13" hasCustomPrompt="1"/>
          </p:nvPr>
        </p:nvSpPr>
        <p:spPr>
          <a:xfrm>
            <a:off x="5831851" y="1476374"/>
            <a:ext cx="2610000" cy="442753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00" dirty="0" smtClean="0"/>
            </a:lvl1pPr>
            <a:lvl2pPr>
              <a:defRPr lang="de-DE" sz="1400" dirty="0" smtClean="0"/>
            </a:lvl2pPr>
            <a:lvl3pPr marL="180975" indent="-180000">
              <a:defRPr lang="de-DE" sz="1400" dirty="0" smtClean="0"/>
            </a:lvl3pPr>
            <a:lvl4pPr marL="360000" indent="-180000">
              <a:defRPr lang="de-DE" sz="1400" dirty="0" smtClean="0"/>
            </a:lvl4pPr>
            <a:lvl5pPr>
              <a:defRPr lang="de-DE" sz="140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10" name="Inhaltsplatzhalter 3"/>
          <p:cNvSpPr>
            <a:spLocks noGrp="1"/>
          </p:cNvSpPr>
          <p:nvPr>
            <p:ph sz="half" idx="14" hasCustomPrompt="1"/>
          </p:nvPr>
        </p:nvSpPr>
        <p:spPr>
          <a:xfrm>
            <a:off x="8586638" y="1476374"/>
            <a:ext cx="2610000" cy="442753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z="1400" baseline="0" dirty="0" smtClean="0"/>
            </a:lvl1pPr>
            <a:lvl2pPr>
              <a:defRPr lang="de-DE" sz="1400" dirty="0" smtClean="0"/>
            </a:lvl2pPr>
            <a:lvl3pPr marL="180975" indent="-180000">
              <a:defRPr lang="de-DE" sz="1400" dirty="0" smtClean="0"/>
            </a:lvl3pPr>
            <a:lvl4pPr marL="360000" indent="-180000">
              <a:defRPr lang="de-DE" sz="1400" dirty="0" smtClean="0"/>
            </a:lvl4pPr>
            <a:lvl5pPr>
              <a:defRPr lang="de-DE" sz="1400" dirty="0">
                <a:solidFill>
                  <a:schemeClr val="tx2"/>
                </a:solidFill>
                <a:latin typeface="Tele-GroteskFet" pitchFamily="2" charset="0"/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>
              <a:buClr>
                <a:schemeClr val="tx1"/>
              </a:buClr>
            </a:pPr>
            <a:r>
              <a:rPr lang="en-US" dirty="0" smtClean="0"/>
              <a:t>Third level</a:t>
            </a:r>
          </a:p>
          <a:p>
            <a:pPr lvl="3">
              <a:buClr>
                <a:schemeClr val="tx1"/>
              </a:buClr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80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en-US" dirty="0" smtClean="0"/>
              <a:t>Quotations/lead-in</a:t>
            </a:r>
            <a:endParaRPr lang="en-US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smtClean="0"/>
              <a:pPr fontAlgn="base">
                <a:spcAft>
                  <a:spcPct val="0"/>
                </a:spcAft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9785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12074" y="350729"/>
            <a:ext cx="8180281" cy="621330"/>
          </a:xfrm>
          <a:prstGeom prst="rect">
            <a:avLst/>
          </a:prstGeom>
        </p:spPr>
        <p:txBody>
          <a:bodyPr/>
          <a:lstStyle>
            <a:lvl1pPr algn="l">
              <a:defRPr lang="en-US" sz="3000" b="1" kern="1200" dirty="0" smtClean="0">
                <a:solidFill>
                  <a:srgbClr val="265E8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1"/>
          </p:nvPr>
        </p:nvSpPr>
        <p:spPr>
          <a:xfrm>
            <a:off x="226041" y="1154032"/>
            <a:ext cx="11069994" cy="4354117"/>
          </a:xfrm>
          <a:prstGeom prst="rect">
            <a:avLst/>
          </a:prstGeom>
        </p:spPr>
        <p:txBody>
          <a:bodyPr/>
          <a:lstStyle>
            <a:lvl1pPr marL="0" indent="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lang="de-DE" sz="25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76072" indent="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lang="de-DE" sz="23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52144" indent="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lang="de-DE" sz="20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28216" indent="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lang="de-DE" sz="20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304288" indent="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lang="en-US" sz="2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4"/>
          </p:nvPr>
        </p:nvSpPr>
        <p:spPr>
          <a:xfrm>
            <a:off x="232174" y="6185323"/>
            <a:ext cx="3648657" cy="230006"/>
          </a:xfrm>
        </p:spPr>
        <p:txBody>
          <a:bodyPr/>
          <a:lstStyle>
            <a:lvl1pPr>
              <a:defRPr b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8573824" y="6324608"/>
            <a:ext cx="2722210" cy="90721"/>
          </a:xfrm>
          <a:prstGeom prst="rect">
            <a:avLst/>
          </a:prstGeom>
        </p:spPr>
        <p:txBody>
          <a:bodyPr vert="horz" lIns="115214" tIns="57607" rIns="115214" bIns="5760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500" b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DA1BE7D-6820-4450-ACB1-CA4C41F17A73}" type="slidenum">
              <a:rPr lang="de-DE" smtClean="0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770462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78" name="Picture 22" hidden="1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7"/>
          <a:srcRect/>
          <a:stretch>
            <a:fillRect/>
          </a:stretch>
        </p:blipFill>
        <p:spPr bwMode="black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 bwMode="black">
          <a:xfrm>
            <a:off x="304800" y="1674813"/>
            <a:ext cx="10869613" cy="2991588"/>
          </a:xfrm>
        </p:spPr>
        <p:txBody>
          <a:bodyPr/>
          <a:lstStyle>
            <a:lvl1pPr>
              <a:defRPr sz="72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 smtClean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 bwMode="black">
          <a:xfrm>
            <a:off x="304800" y="3667125"/>
            <a:ext cx="10869613" cy="357188"/>
          </a:xfrm>
        </p:spPr>
        <p:txBody>
          <a:bodyPr>
            <a:spAutoFit/>
          </a:bodyPr>
          <a:lstStyle>
            <a:lvl1pPr>
              <a:defRPr sz="2600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de-DE" noProof="0" smtClean="0"/>
              <a:t>Formatvorlage des Untertitelmasters durch Klicken bearbeiten</a:t>
            </a:r>
            <a:endParaRPr lang="en-US" noProof="0" smtClean="0"/>
          </a:p>
        </p:txBody>
      </p:sp>
      <p:pic>
        <p:nvPicPr>
          <p:cNvPr id="7" name="Picture 38" descr="T_Logo_3c_Slogan_n_DE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8"/>
          <a:srcRect r="67494"/>
          <a:stretch>
            <a:fillRect/>
          </a:stretch>
        </p:blipFill>
        <p:spPr bwMode="black">
          <a:xfrm>
            <a:off x="323850" y="5646738"/>
            <a:ext cx="1227138" cy="500062"/>
          </a:xfrm>
          <a:prstGeom prst="rect">
            <a:avLst/>
          </a:prstGeom>
          <a:noFill/>
        </p:spPr>
      </p:pic>
      <p:pic>
        <p:nvPicPr>
          <p:cNvPr id="8" name="Picture 42" descr="T_Logo_3c_Slogan_n_INT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9"/>
          <a:srcRect l="42871"/>
          <a:stretch>
            <a:fillRect/>
          </a:stretch>
        </p:blipFill>
        <p:spPr bwMode="black">
          <a:xfrm>
            <a:off x="9280525" y="5646738"/>
            <a:ext cx="1914525" cy="500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_mit_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777218" name="think-cell Slide" r:id="rId10" imgW="360" imgH="360" progId="">
              <p:embed/>
            </p:oleObj>
          </a:graphicData>
        </a:graphic>
      </p:graphicFrame>
      <p:pic>
        <p:nvPicPr>
          <p:cNvPr id="14" name="Picture 30" descr="musterbild_16_9_1_eng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323850" y="325438"/>
            <a:ext cx="10868025" cy="3598862"/>
          </a:xfrm>
          <a:prstGeom prst="rect">
            <a:avLst/>
          </a:prstGeom>
          <a:noFill/>
        </p:spPr>
      </p:pic>
      <p:pic>
        <p:nvPicPr>
          <p:cNvPr id="10" name="Picture 27" descr="magenta_flaeche_70"/>
          <p:cNvPicPr>
            <a:picLocks noChangeArrowheads="1"/>
          </p:cNvPicPr>
          <p:nvPr userDrawn="1">
            <p:custDataLst>
              <p:tags r:id="rId3"/>
            </p:custDataLst>
          </p:nvPr>
        </p:nvPicPr>
        <p:blipFill>
          <a:blip r:embed="rId12"/>
          <a:srcRect r="11" b="-468"/>
          <a:stretch>
            <a:fillRect/>
          </a:stretch>
        </p:blipFill>
        <p:spPr bwMode="ltGray">
          <a:xfrm>
            <a:off x="323850" y="3136900"/>
            <a:ext cx="10868025" cy="458788"/>
          </a:xfrm>
          <a:prstGeom prst="rect">
            <a:avLst/>
          </a:prstGeom>
          <a:noFill/>
        </p:spPr>
      </p:pic>
      <p:pic>
        <p:nvPicPr>
          <p:cNvPr id="45078" name="Picture 22" hidden="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13"/>
          <a:srcRect/>
          <a:stretch>
            <a:fillRect/>
          </a:stretch>
        </p:blipFill>
        <p:spPr bwMode="black">
          <a:xfrm>
            <a:off x="1588" y="1588"/>
            <a:ext cx="3175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Titelplatzhalter 1"/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 bwMode="ltGray">
          <a:xfrm>
            <a:off x="323850" y="3443287"/>
            <a:ext cx="10868025" cy="1743075"/>
          </a:xfrm>
          <a:solidFill>
            <a:schemeClr val="tx2"/>
          </a:solidFill>
        </p:spPr>
        <p:txBody>
          <a:bodyPr lIns="144000">
            <a:noAutofit/>
          </a:bodyPr>
          <a:lstStyle>
            <a:lvl1pPr>
              <a:defRPr sz="4000" smtClean="0">
                <a:solidFill>
                  <a:schemeClr val="bg1"/>
                </a:solidFill>
                <a:latin typeface="TeleGrotesk Headline Ultra" pitchFamily="2" charset="0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 smtClean="0"/>
          </a:p>
        </p:txBody>
      </p:sp>
      <p:sp>
        <p:nvSpPr>
          <p:cNvPr id="45059" name="Textplatzhalter 2"/>
          <p:cNvSpPr>
            <a:spLocks noGrp="1"/>
          </p:cNvSpPr>
          <p:nvPr>
            <p:ph type="subTitle" idx="1"/>
            <p:custDataLst>
              <p:tags r:id="rId6"/>
            </p:custDataLst>
          </p:nvPr>
        </p:nvSpPr>
        <p:spPr bwMode="white">
          <a:xfrm>
            <a:off x="323850" y="4671401"/>
            <a:ext cx="10869613" cy="332399"/>
          </a:xfrm>
        </p:spPr>
        <p:txBody>
          <a:bodyPr lIns="144000">
            <a:spAutoFit/>
          </a:bodyPr>
          <a:lstStyle>
            <a:lvl1pPr>
              <a:defRPr sz="2400" smtClean="0">
                <a:solidFill>
                  <a:schemeClr val="bg1"/>
                </a:solidFill>
                <a:latin typeface="Tele-GroteskNor" pitchFamily="2" charset="0"/>
              </a:defRPr>
            </a:lvl1pPr>
          </a:lstStyle>
          <a:p>
            <a:r>
              <a:rPr lang="de-DE" noProof="0" smtClean="0"/>
              <a:t>Formatvorlage des Untertitelmasters durch Klicken bearbeiten</a:t>
            </a:r>
            <a:endParaRPr lang="en-US" noProof="0" smtClean="0"/>
          </a:p>
        </p:txBody>
      </p:sp>
      <p:pic>
        <p:nvPicPr>
          <p:cNvPr id="12" name="Picture 34" descr="T_Logo_3c_Slogan_p_INT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14"/>
          <a:srcRect r="60152"/>
          <a:stretch>
            <a:fillRect/>
          </a:stretch>
        </p:blipFill>
        <p:spPr bwMode="black">
          <a:xfrm>
            <a:off x="323850" y="5646738"/>
            <a:ext cx="1336675" cy="500062"/>
          </a:xfrm>
          <a:prstGeom prst="rect">
            <a:avLst/>
          </a:prstGeom>
          <a:noFill/>
        </p:spPr>
      </p:pic>
      <p:pic>
        <p:nvPicPr>
          <p:cNvPr id="13" name="Picture 35" descr="T_Logo_3c_Slogan_p_INT"/>
          <p:cNvPicPr>
            <a:picLocks noChangeAspect="1" noChangeArrowheads="1"/>
          </p:cNvPicPr>
          <p:nvPr userDrawn="1">
            <p:custDataLst>
              <p:tags r:id="rId8"/>
            </p:custDataLst>
          </p:nvPr>
        </p:nvPicPr>
        <p:blipFill>
          <a:blip r:embed="rId15"/>
          <a:srcRect l="43398"/>
          <a:stretch>
            <a:fillRect/>
          </a:stretch>
        </p:blipFill>
        <p:spPr bwMode="black">
          <a:xfrm>
            <a:off x="9296400" y="5646738"/>
            <a:ext cx="1898650" cy="500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vmlDrawing" Target="../drawings/vmlDrawing1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10.xml"/><Relationship Id="rId21" Type="http://schemas.openxmlformats.org/officeDocument/2006/relationships/tags" Target="../tags/tag6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9.xml"/><Relationship Id="rId16" Type="http://schemas.openxmlformats.org/officeDocument/2006/relationships/theme" Target="../theme/theme2.xml"/><Relationship Id="rId20" Type="http://schemas.openxmlformats.org/officeDocument/2006/relationships/tags" Target="../tags/tag5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image" Target="../media/image8.emf"/><Relationship Id="rId10" Type="http://schemas.openxmlformats.org/officeDocument/2006/relationships/slideLayout" Target="../slideLayouts/slideLayout17.xml"/><Relationship Id="rId19" Type="http://schemas.openxmlformats.org/officeDocument/2006/relationships/tags" Target="../tags/tag4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tags" Target="../tags/tag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326554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30360" name="think-cell Folie" r:id="rId10" imgW="360" imgH="360" progId="">
              <p:embed/>
            </p:oleObj>
          </a:graphicData>
        </a:graphic>
      </p:graphicFrame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gray">
          <a:xfrm>
            <a:off x="323851" y="252000"/>
            <a:ext cx="10872000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smtClean="0"/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324000" y="1476000"/>
            <a:ext cx="10872000" cy="40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text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gray">
          <a:xfrm>
            <a:off x="10114249" y="5961950"/>
            <a:ext cx="669600" cy="274637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dirty="0" smtClean="0"/>
              <a:t>29th June 2016</a:t>
            </a:r>
            <a:endParaRPr lang="en-US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10831513" y="5961950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en-US" noProof="0" smtClean="0"/>
              <a:pPr fontAlgn="base">
                <a:spcAft>
                  <a:spcPct val="0"/>
                </a:spcAft>
              </a:pPr>
              <a:t>‹#›</a:t>
            </a:fld>
            <a:endParaRPr lang="en-US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4877047" y="5961950"/>
            <a:ext cx="5189538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26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50">
                <a:solidFill>
                  <a:schemeClr val="tx1"/>
                </a:solidFill>
                <a:latin typeface="Tele-GroteskNor" pitchFamily="2" charset="0"/>
                <a:cs typeface="Arial Unicode MS" pitchFamily="34" charset="-128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noProof="0" smtClean="0"/>
              <a:t>5G radio access concepts -internal-</a:t>
            </a:r>
            <a:endParaRPr lang="en-US" noProof="0" dirty="0" smtClean="0"/>
          </a:p>
        </p:txBody>
      </p:sp>
      <p:pic>
        <p:nvPicPr>
          <p:cNvPr id="31" name="Grafik 30" descr="T_Logo_3c_Slogan_p_INT.em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24000" y="5911200"/>
            <a:ext cx="2411348" cy="36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7" r:id="rId2"/>
    <p:sldLayoutId id="2147483718" r:id="rId3"/>
    <p:sldLayoutId id="2147483722" r:id="rId4"/>
    <p:sldLayoutId id="2147483723" r:id="rId5"/>
    <p:sldLayoutId id="2147483960" r:id="rId6"/>
    <p:sldLayoutId id="2147483984" r:id="rId7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marL="0" indent="0" algn="l" defTabSz="457322" rtl="0" eaLnBrk="1" fontAlgn="base" hangingPunct="1">
        <a:lnSpc>
          <a:spcPct val="90000"/>
        </a:lnSpc>
        <a:spcBef>
          <a:spcPts val="0"/>
        </a:spcBef>
        <a:spcAft>
          <a:spcPct val="0"/>
        </a:spcAft>
        <a:defRPr lang="de-DE" sz="3200" kern="1200" dirty="0">
          <a:solidFill>
            <a:schemeClr val="tx2"/>
          </a:solidFill>
          <a:latin typeface="TeleGrotesk Headline Ultra" pitchFamily="2" charset="0"/>
          <a:ea typeface="+mj-ea"/>
          <a:cs typeface="TeleGrotesk Headline Ultra" pitchFamily="2" charset="0"/>
        </a:defRPr>
      </a:lvl1pPr>
      <a:lvl2pPr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2pPr>
      <a:lvl3pPr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3pPr>
      <a:lvl4pPr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4pPr>
      <a:lvl5pPr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5pPr>
      <a:lvl6pPr marL="457171"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6pPr>
      <a:lvl7pPr marL="914342"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7pPr>
      <a:lvl8pPr marL="1371513"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8pPr>
      <a:lvl9pPr marL="1828683" algn="l" defTabSz="576226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Tele-GroteskUlt" pitchFamily="2" charset="0"/>
        </a:defRPr>
      </a:lvl9pPr>
    </p:titleStyle>
    <p:bodyStyle>
      <a:lvl1pPr algn="l" defTabSz="576226" rtl="0" eaLnBrk="1" fontAlgn="base" hangingPunct="1">
        <a:lnSpc>
          <a:spcPct val="104000"/>
        </a:lnSpc>
        <a:spcBef>
          <a:spcPts val="1200"/>
        </a:spcBef>
        <a:spcAft>
          <a:spcPct val="0"/>
        </a:spcAft>
        <a:buClr>
          <a:schemeClr val="tx2"/>
        </a:buClr>
        <a:buFont typeface="Wingdings" pitchFamily="2" charset="2"/>
        <a:defRPr sz="1800" kern="1200">
          <a:solidFill>
            <a:schemeClr val="tx1"/>
          </a:solidFill>
          <a:latin typeface="Tele-GroteskFet" pitchFamily="2" charset="0"/>
          <a:ea typeface="+mn-ea"/>
          <a:cs typeface="+mn-cs"/>
        </a:defRPr>
      </a:lvl1pPr>
      <a:lvl2pPr marL="1588" algn="l" defTabSz="576226" rtl="0" eaLnBrk="1" fontAlgn="base" hangingPunct="1">
        <a:lnSpc>
          <a:spcPct val="104000"/>
        </a:lnSpc>
        <a:spcBef>
          <a:spcPts val="300"/>
        </a:spcBef>
        <a:spcAft>
          <a:spcPct val="0"/>
        </a:spcAft>
        <a:buClr>
          <a:schemeClr val="tx2"/>
        </a:buClr>
        <a:buFont typeface="Wingdings" pitchFamily="2" charset="2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00" indent="-216000" algn="l" defTabSz="576226" rtl="0" eaLnBrk="1" fontAlgn="base" hangingPunct="1">
        <a:lnSpc>
          <a:spcPct val="104000"/>
        </a:lnSpc>
        <a:spcBef>
          <a:spcPts val="30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432000" indent="-215886" algn="l" defTabSz="576226" rtl="0" eaLnBrk="1" fontAlgn="base" hangingPunct="1">
        <a:lnSpc>
          <a:spcPct val="104000"/>
        </a:lnSpc>
        <a:spcBef>
          <a:spcPts val="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648000" indent="-216000" algn="l" defTabSz="576226" rtl="0" eaLnBrk="1" fontAlgn="base" hangingPunct="1">
        <a:lnSpc>
          <a:spcPct val="104000"/>
        </a:lnSpc>
        <a:spcBef>
          <a:spcPts val="0"/>
        </a:spcBef>
        <a:spcAft>
          <a:spcPct val="0"/>
        </a:spcAft>
        <a:buClr>
          <a:schemeClr val="tx1"/>
        </a:buClr>
        <a:buSzPct val="70000"/>
        <a:buFont typeface="Wingdings 2" panose="05020102010507070707" pitchFamily="18" charset="2"/>
        <a:buChar char="¡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40" indent="-228585" algn="l" defTabSz="4571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09" indent="-228585" algn="l" defTabSz="4571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0" indent="-228585" algn="l" defTabSz="4571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1" indent="-228585" algn="l" defTabSz="4571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2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3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3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4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5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5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5" algn="l" defTabSz="4571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041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orient="horz" pos="930" userDrawn="1">
          <p15:clr>
            <a:srgbClr val="F26B43"/>
          </p15:clr>
        </p15:guide>
        <p15:guide id="4" orient="horz" pos="3493" userDrawn="1">
          <p15:clr>
            <a:srgbClr val="F26B43"/>
          </p15:clr>
        </p15:guide>
        <p15:guide id="5" orient="horz" pos="3878" userDrawn="1">
          <p15:clr>
            <a:srgbClr val="F26B43"/>
          </p15:clr>
        </p15:guide>
        <p15:guide id="6" pos="204" userDrawn="1">
          <p15:clr>
            <a:srgbClr val="F26B43"/>
          </p15:clr>
        </p15:guide>
        <p15:guide id="7" pos="7054" userDrawn="1">
          <p15:clr>
            <a:srgbClr val="F26B43"/>
          </p15:clr>
        </p15:guide>
        <p15:guide id="8" orient="horz" pos="3719" userDrawn="1">
          <p15:clr>
            <a:srgbClr val="F26B43"/>
          </p15:clr>
        </p15:guide>
        <p15:guide id="9" orient="horz" pos="3266" userDrawn="1">
          <p15:clr>
            <a:srgbClr val="F26B43"/>
          </p15:clr>
        </p15:guide>
        <p15:guide id="10" orient="horz" pos="703" userDrawn="1">
          <p15:clr>
            <a:srgbClr val="F26B43"/>
          </p15:clr>
        </p15:guide>
        <p15:guide id="11" orient="horz" pos="204" userDrawn="1">
          <p15:clr>
            <a:srgbClr val="F26B43"/>
          </p15:clr>
        </p15:guide>
        <p15:guide id="12" pos="1848" userDrawn="1">
          <p15:clr>
            <a:srgbClr val="F26B43"/>
          </p15:clr>
        </p15:guide>
        <p15:guide id="13" pos="1939" userDrawn="1">
          <p15:clr>
            <a:srgbClr val="F26B43"/>
          </p15:clr>
        </p15:guide>
        <p15:guide id="14" pos="3674" userDrawn="1">
          <p15:clr>
            <a:srgbClr val="F26B43"/>
          </p15:clr>
        </p15:guide>
        <p15:guide id="15" pos="3584" userDrawn="1">
          <p15:clr>
            <a:srgbClr val="F26B43"/>
          </p15:clr>
        </p15:guide>
        <p15:guide id="16" pos="5410" userDrawn="1">
          <p15:clr>
            <a:srgbClr val="F26B43"/>
          </p15:clr>
        </p15:guide>
        <p15:guide id="17" pos="531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 bwMode="gray">
          <a:xfrm>
            <a:off x="304800" y="314325"/>
            <a:ext cx="10863263" cy="49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 bwMode="gray">
          <a:xfrm>
            <a:off x="304800" y="1674813"/>
            <a:ext cx="1086961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 bwMode="gray">
          <a:xfrm>
            <a:off x="8647113" y="5967413"/>
            <a:ext cx="2268537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576263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00">
                <a:latin typeface="Tele-GroteskNor" pitchFamily="2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  <a:cs typeface="Arial" charset="0"/>
              </a:rPr>
              <a:t>29th June 2016</a:t>
            </a:r>
            <a:endParaRPr lang="de-DE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 bwMode="gray">
          <a:xfrm>
            <a:off x="3254375" y="5967413"/>
            <a:ext cx="5168900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63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00">
                <a:latin typeface="Tele-GroteskNor" pitchFamily="2" charset="0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cs typeface="Arial" charset="0"/>
              </a:rPr>
              <a:t>5G radio access concepts -internal-</a:t>
            </a:r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 bwMode="gray">
          <a:xfrm>
            <a:off x="10834688" y="5967413"/>
            <a:ext cx="365125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defTabSz="576263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sz="1100">
                <a:latin typeface="Tele-GroteskNor" pitchFamily="2" charset="0"/>
              </a:defRPr>
            </a:lvl1pPr>
          </a:lstStyle>
          <a:p>
            <a:pPr fontAlgn="base">
              <a:spcAft>
                <a:spcPct val="0"/>
              </a:spcAft>
            </a:pPr>
            <a:fld id="{31ED8236-F742-4994-B025-3D78EEC04644}" type="slidenum">
              <a:rPr lang="de-DE">
                <a:solidFill>
                  <a:srgbClr val="000000"/>
                </a:solidFill>
                <a:cs typeface="Arial" charset="0"/>
              </a:rPr>
              <a:pPr fontAlgn="base">
                <a:spcAft>
                  <a:spcPct val="0"/>
                </a:spcAft>
              </a:pPr>
              <a:t>‹#›</a:t>
            </a:fld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8" name="Picture 65" descr="T_Logo_3c_Slogan_p_INT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23"/>
          <a:srcRect/>
          <a:stretch>
            <a:fillRect/>
          </a:stretch>
        </p:blipFill>
        <p:spPr bwMode="black">
          <a:xfrm>
            <a:off x="330200" y="5907088"/>
            <a:ext cx="2436813" cy="36353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  <p:sldLayoutId id="2147483981" r:id="rId13"/>
    <p:sldLayoutId id="2147483982" r:id="rId14"/>
    <p:sldLayoutId id="2147483983" r:id="rId15"/>
  </p:sldLayoutIdLst>
  <p:timing>
    <p:tnLst>
      <p:par>
        <p:cTn id="1" dur="indefinite" restart="never" nodeType="tmRoot"/>
      </p:par>
    </p:tnLst>
  </p:timing>
  <p:hf hdr="0"/>
  <p:txStyles>
    <p:titleStyle>
      <a:lvl1pPr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de-DE" sz="3600" kern="1200" dirty="0">
          <a:solidFill>
            <a:schemeClr val="tx2"/>
          </a:solidFill>
          <a:latin typeface="TeleGrotesk Headline Ultra" pitchFamily="2" charset="0"/>
          <a:ea typeface="+mj-ea"/>
          <a:cs typeface="TeleGrotesk Headline Ultra" pitchFamily="2" charset="0"/>
        </a:defRPr>
      </a:lvl1pPr>
      <a:lvl2pPr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ele-GroteskUlt" pitchFamily="2" charset="0"/>
        </a:defRPr>
      </a:lvl2pPr>
      <a:lvl3pPr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ele-GroteskUlt" pitchFamily="2" charset="0"/>
        </a:defRPr>
      </a:lvl3pPr>
      <a:lvl4pPr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ele-GroteskUlt" pitchFamily="2" charset="0"/>
        </a:defRPr>
      </a:lvl4pPr>
      <a:lvl5pPr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ele-GroteskUlt" pitchFamily="2" charset="0"/>
        </a:defRPr>
      </a:lvl5pPr>
      <a:lvl6pPr marL="457200"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ele-GroteskUlt" pitchFamily="2" charset="0"/>
        </a:defRPr>
      </a:lvl6pPr>
      <a:lvl7pPr marL="914400"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ele-GroteskUlt" pitchFamily="2" charset="0"/>
        </a:defRPr>
      </a:lvl7pPr>
      <a:lvl8pPr marL="1371600"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ele-GroteskUlt" pitchFamily="2" charset="0"/>
        </a:defRPr>
      </a:lvl8pPr>
      <a:lvl9pPr marL="1828800" algn="l" defTabSz="5762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ele-GroteskUlt" pitchFamily="2" charset="0"/>
        </a:defRPr>
      </a:lvl9pPr>
    </p:titleStyle>
    <p:bodyStyle>
      <a:lvl1pPr algn="l" defTabSz="576263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Font typeface="Wingdings" pitchFamily="2" charset="2"/>
        <a:defRPr sz="2000" kern="1200">
          <a:solidFill>
            <a:schemeClr val="tx1"/>
          </a:solidFill>
          <a:latin typeface="Tele-GroteskFet" pitchFamily="2" charset="0"/>
          <a:ea typeface="+mn-ea"/>
          <a:cs typeface="+mn-cs"/>
        </a:defRPr>
      </a:lvl1pPr>
      <a:lvl2pPr marL="1588" algn="l" defTabSz="576263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Font typeface="Wingdings" pitchFamily="2" charset="2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225425" indent="-220663" algn="l" defTabSz="576263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444500" indent="-215900" algn="l" defTabSz="576263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677863" indent="-231775" algn="l" defTabSz="576263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tags" Target="../tags/tag54.xml"/><Relationship Id="rId7" Type="http://schemas.openxmlformats.org/officeDocument/2006/relationships/oleObject" Target="../embeddings/oleObject14.bin"/><Relationship Id="rId2" Type="http://schemas.openxmlformats.org/officeDocument/2006/relationships/tags" Target="../tags/tag53.xml"/><Relationship Id="rId1" Type="http://schemas.openxmlformats.org/officeDocument/2006/relationships/vmlDrawing" Target="../drawings/vmlDrawing14.v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3.png"/><Relationship Id="rId2" Type="http://schemas.openxmlformats.org/officeDocument/2006/relationships/tags" Target="../tags/tag56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9"/>
          <p:cNvGrpSpPr>
            <a:grpSpLocks/>
          </p:cNvGrpSpPr>
          <p:nvPr/>
        </p:nvGrpSpPr>
        <p:grpSpPr bwMode="gray">
          <a:xfrm>
            <a:off x="324000" y="3648772"/>
            <a:ext cx="10872956" cy="2507553"/>
            <a:chOff x="207" y="1858"/>
            <a:chExt cx="5365" cy="2020"/>
          </a:xfrm>
        </p:grpSpPr>
        <p:sp>
          <p:nvSpPr>
            <p:cNvPr id="9" name="Titel 3"/>
            <p:cNvSpPr>
              <a:spLocks/>
            </p:cNvSpPr>
            <p:nvPr>
              <p:custDataLst>
                <p:tags r:id="rId2"/>
              </p:custDataLst>
            </p:nvPr>
          </p:nvSpPr>
          <p:spPr bwMode="gray">
            <a:xfrm>
              <a:off x="207" y="2527"/>
              <a:ext cx="5365" cy="1351"/>
            </a:xfrm>
            <a:prstGeom prst="rect">
              <a:avLst/>
            </a:prstGeom>
            <a:solidFill>
              <a:srgbClr val="E20074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576226" fontAlgn="base">
                <a:lnSpc>
                  <a:spcPts val="3999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4000" dirty="0">
                <a:solidFill>
                  <a:srgbClr val="E20074"/>
                </a:solidFill>
                <a:latin typeface="TeleGrotesk Headline Ultra" pitchFamily="2" charset="0"/>
                <a:cs typeface="Arial Unicode MS" pitchFamily="34" charset="-128"/>
              </a:endParaRPr>
            </a:p>
          </p:txBody>
        </p:sp>
        <p:sp>
          <p:nvSpPr>
            <p:cNvPr id="10" name="Titel 3"/>
            <p:cNvSpPr>
              <a:spLocks/>
            </p:cNvSpPr>
            <p:nvPr>
              <p:custDataLst>
                <p:tags r:id="rId3"/>
              </p:custDataLst>
            </p:nvPr>
          </p:nvSpPr>
          <p:spPr bwMode="gray">
            <a:xfrm>
              <a:off x="207" y="1858"/>
              <a:ext cx="5157" cy="2020"/>
            </a:xfrm>
            <a:prstGeom prst="rect">
              <a:avLst/>
            </a:prstGeom>
            <a:solidFill>
              <a:srgbClr val="E20074">
                <a:alpha val="7000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/>
            <a:lstStyle/>
            <a:p>
              <a:pPr defTabSz="576226" fontAlgn="base">
                <a:lnSpc>
                  <a:spcPts val="3999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4000" dirty="0">
                <a:solidFill>
                  <a:srgbClr val="E20074"/>
                </a:solidFill>
                <a:latin typeface="TeleGrotesk Headline Ultra" pitchFamily="2" charset="0"/>
                <a:cs typeface="Arial Unicode MS" pitchFamily="34" charset="-128"/>
              </a:endParaRPr>
            </a:p>
          </p:txBody>
        </p:sp>
        <p:sp>
          <p:nvSpPr>
            <p:cNvPr id="11" name="Rectangl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gray">
            <a:xfrm>
              <a:off x="210" y="2017"/>
              <a:ext cx="4873" cy="1861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144000" tIns="72000" rIns="144000" bIns="72000" anchor="ctr"/>
            <a:lstStyle/>
            <a:p>
              <a:pPr defTabSz="457171" fontAlgn="base">
                <a:lnSpc>
                  <a:spcPts val="1799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E20074"/>
                </a:buClr>
                <a:buSzPct val="75000"/>
                <a:buFont typeface="Wingdings" pitchFamily="2" charset="2"/>
                <a:buChar char="§"/>
              </a:pPr>
              <a:endParaRPr lang="en-US" sz="1800" dirty="0">
                <a:solidFill>
                  <a:srgbClr val="000000"/>
                </a:solidFill>
                <a:ea typeface="Arial Unicode MS" panose="020B0604020202020204" pitchFamily="34" charset="-128"/>
                <a:cs typeface="Arial Unicode MS" pitchFamily="34" charset="-128"/>
              </a:endParaRPr>
            </a:p>
          </p:txBody>
        </p:sp>
      </p:grpSp>
      <p:graphicFrame>
        <p:nvGraphicFramePr>
          <p:cNvPr id="2" name="Objekt 1" hidden="1"/>
          <p:cNvGraphicFramePr>
            <a:graphicFrameLocks noChangeAspect="1"/>
          </p:cNvGraphicFramePr>
          <p:nvPr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637980" name="think-cell Folie" r:id="rId7" imgW="360" imgH="360" progId="">
              <p:embed/>
            </p:oleObj>
          </a:graphicData>
        </a:graphic>
      </p:graphicFrame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330080" y="3554414"/>
            <a:ext cx="9886690" cy="2326791"/>
          </a:xfrm>
        </p:spPr>
        <p:txBody>
          <a:bodyPr/>
          <a:lstStyle/>
          <a:p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5G Radio access CONCEPTS</a:t>
            </a:r>
            <a:br>
              <a:rPr lang="en-US" sz="4800" dirty="0" smtClean="0"/>
            </a:br>
            <a:r>
              <a:rPr lang="en-US" sz="4800" dirty="0" smtClean="0"/>
              <a:t/>
            </a:r>
            <a:br>
              <a:rPr lang="en-US" sz="4800" dirty="0" smtClean="0"/>
            </a:br>
            <a:endParaRPr lang="en-US" sz="2400" dirty="0">
              <a:latin typeface="TeleGrotesk Headline" pitchFamily="2" charset="0"/>
            </a:endParaRPr>
          </a:p>
        </p:txBody>
      </p:sp>
      <p:sp>
        <p:nvSpPr>
          <p:cNvPr id="8" name="Untertitel 7"/>
          <p:cNvSpPr>
            <a:spLocks noGrp="1"/>
          </p:cNvSpPr>
          <p:nvPr>
            <p:ph type="subTitle" idx="1"/>
          </p:nvPr>
        </p:nvSpPr>
        <p:spPr>
          <a:xfrm>
            <a:off x="338844" y="4824263"/>
            <a:ext cx="9886689" cy="1152239"/>
          </a:xfrm>
        </p:spPr>
        <p:txBody>
          <a:bodyPr/>
          <a:lstStyle/>
          <a:p>
            <a:pPr marL="457200" indent="-457200"/>
            <a:r>
              <a:rPr lang="en-US" dirty="0" err="1" smtClean="0">
                <a:latin typeface="TeleGrotesk Headline" pitchFamily="2" charset="0"/>
              </a:rPr>
              <a:t>EuCNC</a:t>
            </a:r>
            <a:r>
              <a:rPr lang="en-US" dirty="0" smtClean="0">
                <a:latin typeface="TeleGrotesk Headline" pitchFamily="2" charset="0"/>
              </a:rPr>
              <a:t> conference, </a:t>
            </a:r>
            <a:r>
              <a:rPr lang="en-US" dirty="0" err="1" smtClean="0">
                <a:latin typeface="TeleGrotesk Headline" pitchFamily="2" charset="0"/>
              </a:rPr>
              <a:t>athens</a:t>
            </a:r>
            <a:r>
              <a:rPr lang="en-US" dirty="0" smtClean="0">
                <a:latin typeface="TeleGrotesk Headline" pitchFamily="2" charset="0"/>
              </a:rPr>
              <a:t>, 29 June 2016</a:t>
            </a:r>
            <a:endParaRPr lang="en-US" dirty="0">
              <a:latin typeface="TeleGrotesk Headline" pitchFamily="2" charset="0"/>
            </a:endParaRPr>
          </a:p>
          <a:p>
            <a:pPr marL="457200" indent="-457200"/>
            <a:r>
              <a:rPr lang="en-US" dirty="0" smtClean="0"/>
              <a:t>Dr. Konstantinos Chalkiotis, </a:t>
            </a:r>
          </a:p>
          <a:p>
            <a:pPr marL="457200" indent="-457200"/>
            <a:r>
              <a:rPr lang="en-US" dirty="0" smtClean="0"/>
              <a:t>DEUTSCHE TELEKOM AG, GROUP TECHNOLOGY</a:t>
            </a:r>
            <a:endParaRPr lang="en-US" dirty="0"/>
          </a:p>
        </p:txBody>
      </p:sp>
      <p:pic>
        <p:nvPicPr>
          <p:cNvPr id="12" name="Picture 11" descr="hypercube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33245" y="575791"/>
            <a:ext cx="3422180" cy="256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9256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2292" y="325438"/>
            <a:ext cx="10863263" cy="498598"/>
          </a:xfrm>
        </p:spPr>
        <p:txBody>
          <a:bodyPr/>
          <a:lstStyle/>
          <a:p>
            <a:r>
              <a:rPr lang="en-GB" dirty="0" smtClean="0"/>
              <a:t>3GPP 5G NEW </a:t>
            </a:r>
            <a:r>
              <a:rPr lang="en-GB" dirty="0" err="1" smtClean="0"/>
              <a:t>RADIo</a:t>
            </a:r>
            <a:r>
              <a:rPr lang="en-GB" dirty="0" smtClean="0"/>
              <a:t> standardization has started! </a:t>
            </a:r>
          </a:p>
        </p:txBody>
      </p:sp>
      <p:sp>
        <p:nvSpPr>
          <p:cNvPr id="8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/>
          <a:p>
            <a:fld id="{1A9ECEB5-E165-4DC3-BD4F-600F04FF7C28}" type="slidenum">
              <a:rPr lang="de-DE">
                <a:solidFill>
                  <a:srgbClr val="000000"/>
                </a:solidFill>
              </a:rPr>
              <a:pPr/>
              <a:t>10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112" name="Datumsplatzhalter 3"/>
          <p:cNvSpPr>
            <a:spLocks noGrp="1"/>
          </p:cNvSpPr>
          <p:nvPr>
            <p:ph type="dt" sz="half" idx="10"/>
          </p:nvPr>
        </p:nvSpPr>
        <p:spPr>
          <a:xfrm>
            <a:off x="8641357" y="5976391"/>
            <a:ext cx="2268537" cy="274637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2047" y="1295871"/>
            <a:ext cx="1512168" cy="40612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649469" y="1295871"/>
            <a:ext cx="1405930" cy="40612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6383" y="1295871"/>
            <a:ext cx="1512168" cy="40612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52727" y="1295871"/>
            <a:ext cx="1512168" cy="40612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769" y="1339035"/>
            <a:ext cx="39113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600" b="1" dirty="0" smtClean="0">
                <a:solidFill>
                  <a:srgbClr val="0070C0"/>
                </a:solidFill>
              </a:rPr>
              <a:t>2016</a:t>
            </a:r>
            <a:endParaRPr lang="en-US" sz="1600" b="1" dirty="0" smtClean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33105" y="1339035"/>
            <a:ext cx="38472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600" b="1" dirty="0" smtClean="0">
                <a:solidFill>
                  <a:srgbClr val="0070C0"/>
                </a:solidFill>
              </a:rPr>
              <a:t>2018</a:t>
            </a:r>
            <a:endParaRPr lang="en-US" sz="1600" b="1" dirty="0" smtClean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01457" y="1368324"/>
            <a:ext cx="38472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600" b="1" dirty="0" smtClean="0">
                <a:solidFill>
                  <a:srgbClr val="0070C0"/>
                </a:solidFill>
              </a:rPr>
              <a:t>2020</a:t>
            </a:r>
            <a:endParaRPr lang="en-US" sz="1600" b="1" dirty="0" smtClean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20937" y="1368324"/>
            <a:ext cx="38472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600" b="1" dirty="0" smtClean="0">
                <a:solidFill>
                  <a:srgbClr val="0070C0"/>
                </a:solidFill>
              </a:rPr>
              <a:t>2017</a:t>
            </a:r>
            <a:endParaRPr lang="en-US" sz="1600" b="1" dirty="0" smtClean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45273" y="1368324"/>
            <a:ext cx="38472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600" b="1" dirty="0" smtClean="0">
                <a:solidFill>
                  <a:srgbClr val="0070C0"/>
                </a:solidFill>
              </a:rPr>
              <a:t>2019</a:t>
            </a:r>
            <a:endParaRPr lang="en-US" sz="1600" b="1" dirty="0" smtClean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188944" y="1368324"/>
            <a:ext cx="38472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600" b="1" dirty="0" smtClean="0">
                <a:solidFill>
                  <a:srgbClr val="0070C0"/>
                </a:solidFill>
              </a:rPr>
              <a:t>2021</a:t>
            </a:r>
            <a:endParaRPr lang="en-US" sz="1600" b="1" dirty="0" smtClean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25793" y="1368324"/>
            <a:ext cx="38472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600" b="1" dirty="0" smtClean="0">
                <a:solidFill>
                  <a:srgbClr val="0070C0"/>
                </a:solidFill>
              </a:rPr>
              <a:t>2022</a:t>
            </a:r>
            <a:endParaRPr lang="en-US" sz="1600" b="1" dirty="0" smtClean="0">
              <a:solidFill>
                <a:srgbClr val="0070C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08769" y="1843091"/>
            <a:ext cx="1795883" cy="432048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Release 14</a:t>
            </a:r>
            <a:endParaRPr lang="en-US" sz="2000" dirty="0" err="1" smtClean="0">
              <a:solidFill>
                <a:schemeClr val="bg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05658" y="1843091"/>
            <a:ext cx="1771203" cy="432048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Release 15</a:t>
            </a:r>
            <a:endParaRPr lang="en-US" sz="2000" dirty="0" err="1" smtClean="0">
              <a:solidFill>
                <a:schemeClr val="bg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248869" y="1843091"/>
            <a:ext cx="2304256" cy="432048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Release 16</a:t>
            </a:r>
            <a:endParaRPr lang="en-US" sz="2000" dirty="0" err="1" smtClean="0">
              <a:solidFill>
                <a:schemeClr val="bg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61169" y="2427539"/>
            <a:ext cx="1643483" cy="596524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5G NR study </a:t>
            </a:r>
            <a:endParaRPr lang="en-US" sz="2000" b="1" dirty="0" err="1" smtClean="0">
              <a:solidFill>
                <a:schemeClr val="bg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304653" y="3256855"/>
            <a:ext cx="1800200" cy="559296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 smtClean="0">
                <a:solidFill>
                  <a:schemeClr val="bg1"/>
                </a:solidFill>
              </a:rPr>
              <a:t>5G NR phase 1 </a:t>
            </a:r>
            <a:endParaRPr lang="en-US" sz="1800" b="1" dirty="0" err="1" smtClean="0">
              <a:solidFill>
                <a:schemeClr val="bg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397202" y="4680247"/>
            <a:ext cx="2111174" cy="504056"/>
          </a:xfrm>
          <a:prstGeom prst="round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b="1" dirty="0" smtClean="0">
                <a:solidFill>
                  <a:schemeClr val="bg1"/>
                </a:solidFill>
              </a:rPr>
              <a:t>5G NR phase 2 </a:t>
            </a:r>
            <a:endParaRPr lang="en-US" sz="1800" b="1" dirty="0" err="1" smtClean="0">
              <a:solidFill>
                <a:schemeClr val="bg1"/>
              </a:solidFill>
            </a:endParaRPr>
          </a:p>
        </p:txBody>
      </p:sp>
      <p:sp>
        <p:nvSpPr>
          <p:cNvPr id="25" name="Isosceles Triangle 24"/>
          <p:cNvSpPr/>
          <p:nvPr/>
        </p:nvSpPr>
        <p:spPr>
          <a:xfrm rot="5400000">
            <a:off x="6521437" y="3564123"/>
            <a:ext cx="360040" cy="144016"/>
          </a:xfrm>
          <a:prstGeom prst="triangl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26" name="Isosceles Triangle 25"/>
          <p:cNvSpPr/>
          <p:nvPr/>
        </p:nvSpPr>
        <p:spPr>
          <a:xfrm rot="5400000">
            <a:off x="8794026" y="4932275"/>
            <a:ext cx="360040" cy="144016"/>
          </a:xfrm>
          <a:prstGeom prst="triangl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82698" y="3468033"/>
            <a:ext cx="390177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2000" dirty="0" smtClean="0"/>
              <a:t>Commercial deployment with </a:t>
            </a:r>
            <a:r>
              <a:rPr lang="en-GB" sz="2000" dirty="0" err="1" smtClean="0"/>
              <a:t>NextGen</a:t>
            </a:r>
            <a:r>
              <a:rPr lang="en-GB" sz="2000" dirty="0" smtClean="0"/>
              <a:t> CN</a:t>
            </a:r>
            <a:endParaRPr lang="en-US" sz="2000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9145413" y="4824263"/>
            <a:ext cx="226703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2000" dirty="0" smtClean="0"/>
              <a:t>Commercial deployment</a:t>
            </a:r>
            <a:endParaRPr lang="en-US" sz="2000" dirty="0" smtClean="0"/>
          </a:p>
        </p:txBody>
      </p:sp>
      <p:cxnSp>
        <p:nvCxnSpPr>
          <p:cNvPr id="30" name="Straight Connector 29"/>
          <p:cNvCxnSpPr/>
          <p:nvPr/>
        </p:nvCxnSpPr>
        <p:spPr>
          <a:xfrm>
            <a:off x="292292" y="1267027"/>
            <a:ext cx="10907521" cy="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48034" y="5369263"/>
            <a:ext cx="10907521" cy="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2"/>
          <p:cNvCxnSpPr/>
          <p:nvPr/>
        </p:nvCxnSpPr>
        <p:spPr>
          <a:xfrm>
            <a:off x="2736701" y="2520007"/>
            <a:ext cx="0" cy="389964"/>
          </a:xfrm>
          <a:prstGeom prst="line">
            <a:avLst/>
          </a:prstGeom>
          <a:ln w="28575">
            <a:solidFill>
              <a:srgbClr val="0070C0"/>
            </a:solidFill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4215799" y="3251120"/>
            <a:ext cx="1318374" cy="6181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800" dirty="0" smtClean="0"/>
              <a:t> NSA &amp; SA</a:t>
            </a:r>
          </a:p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800" dirty="0" smtClean="0"/>
              <a:t> </a:t>
            </a:r>
            <a:r>
              <a:rPr lang="de-DE" sz="1200" dirty="0" smtClean="0"/>
              <a:t>Focus: </a:t>
            </a:r>
            <a:r>
              <a:rPr lang="de-DE" sz="1200" dirty="0" err="1" smtClean="0"/>
              <a:t>eMBB</a:t>
            </a:r>
            <a:r>
              <a:rPr lang="de-DE" sz="1200" dirty="0" smtClean="0"/>
              <a:t> &amp; URLLC</a:t>
            </a:r>
            <a:endParaRPr lang="de-DE" dirty="0" smtClean="0"/>
          </a:p>
        </p:txBody>
      </p:sp>
      <p:sp>
        <p:nvSpPr>
          <p:cNvPr id="38" name="Textfeld 37"/>
          <p:cNvSpPr txBox="1"/>
          <p:nvPr/>
        </p:nvSpPr>
        <p:spPr>
          <a:xfrm>
            <a:off x="6697141" y="4832355"/>
            <a:ext cx="86081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200" dirty="0" smtClean="0"/>
              <a:t>„</a:t>
            </a:r>
            <a:r>
              <a:rPr lang="de-DE" sz="1200" dirty="0" err="1" smtClean="0"/>
              <a:t>full</a:t>
            </a:r>
            <a:r>
              <a:rPr lang="de-DE" sz="1200" dirty="0" smtClean="0"/>
              <a:t> ITU </a:t>
            </a:r>
            <a:r>
              <a:rPr lang="de-DE" sz="1200" dirty="0" err="1" smtClean="0"/>
              <a:t>scope</a:t>
            </a:r>
            <a:r>
              <a:rPr lang="de-DE" sz="1200" dirty="0" smtClean="0"/>
              <a:t>“</a:t>
            </a:r>
            <a:endParaRPr lang="de-DE" sz="1600" dirty="0" smtClean="0"/>
          </a:p>
        </p:txBody>
      </p:sp>
      <p:sp>
        <p:nvSpPr>
          <p:cNvPr id="39" name="Isosceles Triangle 24"/>
          <p:cNvSpPr/>
          <p:nvPr/>
        </p:nvSpPr>
        <p:spPr>
          <a:xfrm rot="5400000">
            <a:off x="4679696" y="4140187"/>
            <a:ext cx="360040" cy="144016"/>
          </a:xfrm>
          <a:prstGeom prst="triangle">
            <a:avLst/>
          </a:prstGeom>
          <a:solidFill>
            <a:srgbClr val="E20074">
              <a:alpha val="27843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42" name="TextBox 26"/>
          <p:cNvSpPr txBox="1"/>
          <p:nvPr/>
        </p:nvSpPr>
        <p:spPr>
          <a:xfrm>
            <a:off x="5040957" y="4032175"/>
            <a:ext cx="390087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800" dirty="0" smtClean="0">
                <a:solidFill>
                  <a:schemeClr val="bg1">
                    <a:lumMod val="50000"/>
                  </a:schemeClr>
                </a:solidFill>
              </a:rPr>
              <a:t>Pre-commercial NSA (EPC-based) deployment </a:t>
            </a:r>
            <a:endParaRPr lang="en-US" sz="1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8569349" y="5520647"/>
            <a:ext cx="266429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8775" indent="-358775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de-DE" sz="1400" dirty="0" smtClean="0"/>
              <a:t>NSA: 	Non-</a:t>
            </a:r>
            <a:r>
              <a:rPr lang="de-DE" sz="1400" dirty="0" err="1" smtClean="0"/>
              <a:t>Standalone</a:t>
            </a:r>
            <a:r>
              <a:rPr lang="de-DE" sz="1400" dirty="0" smtClean="0"/>
              <a:t>    SA:   </a:t>
            </a:r>
            <a:r>
              <a:rPr lang="de-DE" sz="1400" dirty="0" err="1" smtClean="0"/>
              <a:t>Standalone</a:t>
            </a:r>
            <a:endParaRPr lang="de-DE" sz="1800" dirty="0" smtClean="0"/>
          </a:p>
        </p:txBody>
      </p:sp>
      <p:cxnSp>
        <p:nvCxnSpPr>
          <p:cNvPr id="46" name="Straight Arrow Connector 40"/>
          <p:cNvCxnSpPr/>
          <p:nvPr/>
        </p:nvCxnSpPr>
        <p:spPr>
          <a:xfrm flipH="1">
            <a:off x="2376661" y="2736031"/>
            <a:ext cx="268941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feld 42"/>
          <p:cNvSpPr txBox="1"/>
          <p:nvPr/>
        </p:nvSpPr>
        <p:spPr>
          <a:xfrm>
            <a:off x="8642251" y="5688359"/>
            <a:ext cx="287982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8775" indent="-358775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endParaRPr lang="de-DE" sz="1800" dirty="0" smtClean="0"/>
          </a:p>
        </p:txBody>
      </p:sp>
      <p:cxnSp>
        <p:nvCxnSpPr>
          <p:cNvPr id="48" name="Straight Connector 32"/>
          <p:cNvCxnSpPr/>
          <p:nvPr/>
        </p:nvCxnSpPr>
        <p:spPr>
          <a:xfrm>
            <a:off x="3384773" y="4002251"/>
            <a:ext cx="0" cy="389964"/>
          </a:xfrm>
          <a:prstGeom prst="line">
            <a:avLst/>
          </a:prstGeom>
          <a:ln w="28575">
            <a:solidFill>
              <a:schemeClr val="tx2">
                <a:alpha val="38824"/>
              </a:schemeClr>
            </a:solidFill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152525" y="4046690"/>
            <a:ext cx="20759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600" dirty="0" smtClean="0">
                <a:solidFill>
                  <a:schemeClr val="tx2"/>
                </a:solidFill>
              </a:rPr>
              <a:t>Early Stage 3 freeze for NSA</a:t>
            </a:r>
            <a:endParaRPr lang="en-US" sz="1600" dirty="0" smtClean="0">
              <a:solidFill>
                <a:schemeClr val="tx2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88925" y="5452590"/>
            <a:ext cx="771480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2000" dirty="0" smtClean="0">
                <a:solidFill>
                  <a:srgbClr val="0070C0"/>
                </a:solidFill>
              </a:rPr>
              <a:t>Study has just been accelerated RAN#72 to support earlier NSA and SA deployment</a:t>
            </a:r>
            <a:endParaRPr lang="en-US" sz="2000" dirty="0" smtClean="0">
              <a:solidFill>
                <a:srgbClr val="0070C0"/>
              </a:solidFill>
            </a:endParaRPr>
          </a:p>
        </p:txBody>
      </p:sp>
      <p:cxnSp>
        <p:nvCxnSpPr>
          <p:cNvPr id="51" name="Straight Connector 32"/>
          <p:cNvCxnSpPr/>
          <p:nvPr/>
        </p:nvCxnSpPr>
        <p:spPr>
          <a:xfrm>
            <a:off x="4104853" y="4002251"/>
            <a:ext cx="0" cy="389964"/>
          </a:xfrm>
          <a:prstGeom prst="line">
            <a:avLst/>
          </a:prstGeom>
          <a:ln w="28575">
            <a:solidFill>
              <a:srgbClr val="0070C0">
                <a:alpha val="38824"/>
              </a:srgbClr>
            </a:solidFill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40"/>
          <p:cNvCxnSpPr/>
          <p:nvPr/>
        </p:nvCxnSpPr>
        <p:spPr>
          <a:xfrm flipH="1">
            <a:off x="3528789" y="4176191"/>
            <a:ext cx="432049" cy="0"/>
          </a:xfrm>
          <a:prstGeom prst="straightConnector1">
            <a:avLst/>
          </a:prstGeom>
          <a:ln w="28575">
            <a:solidFill>
              <a:srgbClr val="0070C0">
                <a:alpha val="38824"/>
              </a:srgb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0943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fld id="{31ED8236-F742-4994-B025-3D78EEC04644}" type="slidenum">
              <a:rPr lang="de-DE" smtClean="0"/>
              <a:pPr fontAlgn="base">
                <a:spcAft>
                  <a:spcPct val="0"/>
                </a:spcAft>
              </a:pPr>
              <a:t>11</a:t>
            </a:fld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849" y="1799927"/>
            <a:ext cx="10872000" cy="1695917"/>
          </a:xfrm>
        </p:spPr>
        <p:txBody>
          <a:bodyPr/>
          <a:lstStyle/>
          <a:p>
            <a:r>
              <a:rPr lang="en-US" dirty="0" smtClean="0"/>
              <a:t>THANK YOU</a:t>
            </a:r>
            <a:r>
              <a:rPr lang="en-US" dirty="0" smtClean="0">
                <a:latin typeface="TeleGrotesk Headline" pitchFamily="2" charset="0"/>
              </a:rPr>
              <a:t/>
            </a:r>
            <a:br>
              <a:rPr lang="en-US" dirty="0" smtClean="0">
                <a:latin typeface="TeleGrotesk Headline" pitchFamily="2" charset="0"/>
              </a:rPr>
            </a:br>
            <a:r>
              <a:rPr lang="en-US" dirty="0" smtClean="0">
                <a:latin typeface="TeleGrotesk Headline" pitchFamily="2" charset="0"/>
              </a:rPr>
              <a:t/>
            </a:r>
            <a:br>
              <a:rPr lang="en-US" dirty="0" smtClean="0">
                <a:latin typeface="TeleGrotesk Headline" pitchFamily="2" charset="0"/>
              </a:rPr>
            </a:br>
            <a:r>
              <a:rPr lang="en-US" dirty="0" smtClean="0">
                <a:latin typeface="TeleGrotesk Headline" pitchFamily="2" charset="0"/>
              </a:rPr>
              <a:t/>
            </a:r>
            <a:br>
              <a:rPr lang="en-US" dirty="0" smtClean="0">
                <a:latin typeface="TeleGrotesk Headline" pitchFamily="2" charset="0"/>
              </a:rPr>
            </a:br>
            <a:endParaRPr lang="en-US" dirty="0">
              <a:latin typeface="TeleGrotesk Headline" pitchFamily="2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r>
              <a:rPr lang="en-US" dirty="0" smtClean="0"/>
              <a:t>29th June 2016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5G radio access concepts -internal-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3660433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tx2"/>
                </a:solidFill>
                <a:latin typeface="TeleGrotesk Headline Ultra" pitchFamily="2" charset="0"/>
              </a:rPr>
              <a:t>Via </a:t>
            </a:r>
            <a:r>
              <a:rPr lang="en-US" sz="3200" dirty="0">
                <a:solidFill>
                  <a:schemeClr val="tx2"/>
                </a:solidFill>
                <a:latin typeface="TeleGrotesk Headline Ultra" pitchFamily="2" charset="0"/>
              </a:rPr>
              <a:t>Della </a:t>
            </a:r>
            <a:r>
              <a:rPr lang="en-US" sz="3200" dirty="0" err="1" smtClean="0">
                <a:solidFill>
                  <a:schemeClr val="tx2"/>
                </a:solidFill>
                <a:latin typeface="TeleGrotesk Headline Ultra" pitchFamily="2" charset="0"/>
              </a:rPr>
              <a:t>Conciliazione</a:t>
            </a:r>
            <a:r>
              <a:rPr lang="en-US" sz="3200" dirty="0" smtClean="0">
                <a:solidFill>
                  <a:schemeClr val="tx2"/>
                </a:solidFill>
                <a:latin typeface="TeleGrotesk Headline Ultra" pitchFamily="2" charset="0"/>
              </a:rPr>
              <a:t> EVOLUTION</a:t>
            </a:r>
            <a:br>
              <a:rPr lang="en-US" sz="3200" dirty="0" smtClean="0">
                <a:solidFill>
                  <a:schemeClr val="tx2"/>
                </a:solidFill>
                <a:latin typeface="TeleGrotesk Headline Ultra" pitchFamily="2" charset="0"/>
              </a:rPr>
            </a:br>
            <a:endParaRPr lang="en-US" sz="3200" b="0" dirty="0">
              <a:solidFill>
                <a:schemeClr val="tx2"/>
              </a:solidFill>
              <a:latin typeface="TeleGrotesk Headline Ultra" pitchFamily="2" charset="0"/>
            </a:endParaRPr>
          </a:p>
        </p:txBody>
      </p:sp>
      <p:pic>
        <p:nvPicPr>
          <p:cNvPr id="9218" name="Picture 2" descr="Gläubige auf der Via Della Conciliazione 2005: Kaum ein Handy zu sehe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283" t="15805" r="7620"/>
          <a:stretch/>
        </p:blipFill>
        <p:spPr bwMode="auto">
          <a:xfrm>
            <a:off x="0" y="1788549"/>
            <a:ext cx="5627039" cy="3991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" y="5392520"/>
            <a:ext cx="5155821" cy="347172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l"/>
            <a:r>
              <a:rPr lang="en-US" sz="1500" dirty="0" smtClean="0"/>
              <a:t>Source: http</a:t>
            </a:r>
            <a:r>
              <a:rPr lang="en-US" sz="1500" dirty="0"/>
              <a:t>://www.spiegel.de/panorama/bild-889031-473266.html</a:t>
            </a:r>
          </a:p>
        </p:txBody>
      </p:sp>
      <p:pic>
        <p:nvPicPr>
          <p:cNvPr id="9" name="Picture 2" descr="Gläubige 2013: Elektronik en mas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089" y="1788548"/>
            <a:ext cx="5595985" cy="39917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16027" y="5392519"/>
            <a:ext cx="5185957" cy="347172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l"/>
            <a:r>
              <a:rPr lang="en-US" sz="1500" dirty="0" smtClean="0"/>
              <a:t>Source: http</a:t>
            </a:r>
            <a:r>
              <a:rPr lang="en-US" sz="1500" dirty="0"/>
              <a:t>://</a:t>
            </a:r>
            <a:r>
              <a:rPr lang="en-US" sz="1500" dirty="0" smtClean="0"/>
              <a:t>www.spiegel.de/panorama/bild-889031-473242.html </a:t>
            </a:r>
            <a:endParaRPr lang="en-US" sz="1500" dirty="0"/>
          </a:p>
        </p:txBody>
      </p:sp>
      <p:sp>
        <p:nvSpPr>
          <p:cNvPr id="11" name="Right Arrow 10"/>
          <p:cNvSpPr/>
          <p:nvPr/>
        </p:nvSpPr>
        <p:spPr bwMode="auto">
          <a:xfrm>
            <a:off x="5632016" y="1788546"/>
            <a:ext cx="323160" cy="3991734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115198" tIns="57600" rIns="115198" bIns="57600" numCol="1" rtlCol="0" anchor="ctr" anchorCtr="0" compatLnSpc="1">
            <a:prstTxWarp prst="textNoShape">
              <a:avLst/>
            </a:prstTxWarp>
          </a:bodyPr>
          <a:lstStyle/>
          <a:p>
            <a:pPr algn="r" defTabSz="1152144">
              <a:lnSpc>
                <a:spcPct val="110000"/>
              </a:lnSpc>
              <a:spcBef>
                <a:spcPct val="20000"/>
              </a:spcBef>
              <a:buClr>
                <a:srgbClr val="333399"/>
              </a:buClr>
              <a:buSzPct val="80000"/>
            </a:pPr>
            <a:endParaRPr lang="en-US" sz="2500" dirty="0" smtClean="0">
              <a:solidFill>
                <a:srgbClr val="003399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1186" y="1153499"/>
            <a:ext cx="2939561" cy="581641"/>
          </a:xfrm>
          <a:prstGeom prst="rect">
            <a:avLst/>
          </a:prstGeom>
        </p:spPr>
        <p:txBody>
          <a:bodyPr wrap="square" lIns="115214" tIns="57607" rIns="115214" bIns="57607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tx2"/>
                </a:solidFill>
              </a:rPr>
              <a:t>4/4/2005</a:t>
            </a:r>
            <a:endParaRPr lang="en-US" sz="3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11906" y="1161161"/>
            <a:ext cx="2939561" cy="581641"/>
          </a:xfrm>
          <a:prstGeom prst="rect">
            <a:avLst/>
          </a:prstGeom>
        </p:spPr>
        <p:txBody>
          <a:bodyPr wrap="square" lIns="115214" tIns="57607" rIns="115214" bIns="57607" rtlCol="0">
            <a:spAutoFit/>
          </a:bodyPr>
          <a:lstStyle/>
          <a:p>
            <a:r>
              <a:rPr lang="en-US" sz="3000" dirty="0">
                <a:solidFill>
                  <a:schemeClr val="tx2"/>
                </a:solidFill>
              </a:rPr>
              <a:t> </a:t>
            </a:r>
            <a:r>
              <a:rPr lang="en-US" sz="3000" dirty="0" smtClean="0">
                <a:solidFill>
                  <a:schemeClr val="tx2"/>
                </a:solidFill>
              </a:rPr>
              <a:t>12/3/2013</a:t>
            </a:r>
            <a:endParaRPr lang="en-US" sz="30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6828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Via </a:t>
            </a:r>
            <a:r>
              <a:rPr lang="en-US" dirty="0"/>
              <a:t>Della </a:t>
            </a:r>
            <a:r>
              <a:rPr lang="en-US" dirty="0" err="1" smtClean="0"/>
              <a:t>Conciliazione</a:t>
            </a:r>
            <a:r>
              <a:rPr lang="en-US" b="0" dirty="0" smtClean="0"/>
              <a:t>		</a:t>
            </a:r>
            <a:endParaRPr lang="en-US" b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32174" y="6185323"/>
            <a:ext cx="3648657" cy="23000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Gerhard Fettweis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" y="5392520"/>
            <a:ext cx="5155821" cy="347172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l"/>
            <a:r>
              <a:rPr lang="en-US" sz="1500" dirty="0" smtClean="0"/>
              <a:t>Source: http</a:t>
            </a:r>
            <a:r>
              <a:rPr lang="en-US" sz="1500" dirty="0"/>
              <a:t>://www.spiegel.de/panorama/bild-889031-473266.html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16027" y="5392519"/>
            <a:ext cx="5185957" cy="347172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l"/>
            <a:r>
              <a:rPr lang="en-US" sz="1500" dirty="0" smtClean="0"/>
              <a:t>Source: http</a:t>
            </a:r>
            <a:r>
              <a:rPr lang="en-US" sz="1500" dirty="0"/>
              <a:t>://</a:t>
            </a:r>
            <a:r>
              <a:rPr lang="en-US" sz="1500" dirty="0" smtClean="0"/>
              <a:t>www.spiegel.de/panorama/bild-889031-473242.html </a:t>
            </a:r>
            <a:endParaRPr lang="en-US" sz="1500" dirty="0"/>
          </a:p>
        </p:txBody>
      </p:sp>
      <p:sp>
        <p:nvSpPr>
          <p:cNvPr id="4" name="TextBox 3"/>
          <p:cNvSpPr txBox="1"/>
          <p:nvPr/>
        </p:nvSpPr>
        <p:spPr>
          <a:xfrm>
            <a:off x="2222369" y="1334943"/>
            <a:ext cx="1743573" cy="581641"/>
          </a:xfrm>
          <a:prstGeom prst="rect">
            <a:avLst/>
          </a:prstGeom>
        </p:spPr>
        <p:txBody>
          <a:bodyPr wrap="none" lIns="115214" tIns="57607" rIns="115214" bIns="57607" rtlCol="0">
            <a:spAutoFit/>
          </a:bodyPr>
          <a:lstStyle/>
          <a:p>
            <a:pPr defTabSz="1152144"/>
            <a:r>
              <a:rPr lang="de-DE" sz="3000" dirty="0" smtClean="0">
                <a:solidFill>
                  <a:srgbClr val="265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4.4.2005</a:t>
            </a:r>
            <a:endParaRPr lang="en-US" sz="3000" dirty="0" smtClean="0">
              <a:solidFill>
                <a:srgbClr val="265E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2294" y="1334943"/>
            <a:ext cx="1959703" cy="581641"/>
          </a:xfrm>
          <a:prstGeom prst="rect">
            <a:avLst/>
          </a:prstGeom>
        </p:spPr>
        <p:txBody>
          <a:bodyPr wrap="none" lIns="115214" tIns="57607" rIns="115214" bIns="57607" rtlCol="0">
            <a:spAutoFit/>
          </a:bodyPr>
          <a:lstStyle/>
          <a:p>
            <a:pPr defTabSz="1152144"/>
            <a:r>
              <a:rPr lang="de-DE" sz="3000" dirty="0" smtClean="0">
                <a:solidFill>
                  <a:srgbClr val="265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12.3.2013</a:t>
            </a:r>
            <a:endParaRPr lang="en-US" sz="3000" dirty="0" smtClean="0">
              <a:solidFill>
                <a:srgbClr val="265E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f-hkwrap-a-2014100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981" b="4727"/>
          <a:stretch/>
        </p:blipFill>
        <p:spPr>
          <a:xfrm>
            <a:off x="0" y="0"/>
            <a:ext cx="11522075" cy="64801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74966" y="6151022"/>
            <a:ext cx="8256892" cy="271433"/>
          </a:xfrm>
          <a:prstGeom prst="rect">
            <a:avLst/>
          </a:prstGeom>
        </p:spPr>
        <p:txBody>
          <a:bodyPr wrap="square" lIns="115214" tIns="57607" rIns="115214" bIns="57607" rtlCol="0">
            <a:spAutoFit/>
          </a:bodyPr>
          <a:lstStyle/>
          <a:p>
            <a:pPr algn="r"/>
            <a:r>
              <a:rPr lang="de-DE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DE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japantimes.co.jp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news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/2014/09/30/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asia-pacific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hong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kong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-democracy</a:t>
            </a:r>
            <a:r>
              <a:rPr lang="de-DE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protesters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-set-deadline-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demands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endParaRPr lang="de-DE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43770" y="1783267"/>
            <a:ext cx="3357198" cy="3356684"/>
          </a:xfrm>
          <a:prstGeom prst="roundRect">
            <a:avLst/>
          </a:prstGeom>
          <a:solidFill>
            <a:srgbClr val="FF0000">
              <a:alpha val="39000"/>
            </a:srgb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/>
            <a:r>
              <a:rPr lang="de-DE" sz="11100" dirty="0" smtClean="0">
                <a:solidFill>
                  <a:schemeClr val="bg1"/>
                </a:solidFill>
              </a:rPr>
              <a:t>7</a:t>
            </a:r>
          </a:p>
          <a:p>
            <a:pPr algn="ctr"/>
            <a:r>
              <a:rPr lang="de-DE" sz="2500" dirty="0" smtClean="0"/>
              <a:t>Billion Devices</a:t>
            </a:r>
          </a:p>
          <a:p>
            <a:pPr algn="ctr"/>
            <a:r>
              <a:rPr lang="de-DE" sz="7600" dirty="0" smtClean="0"/>
              <a:t>2014</a:t>
            </a:r>
            <a:endParaRPr lang="en-US" sz="7600" dirty="0"/>
          </a:p>
        </p:txBody>
      </p:sp>
    </p:spTree>
    <p:extLst>
      <p:ext uri="{BB962C8B-B14F-4D97-AF65-F5344CB8AC3E}">
        <p14:creationId xmlns="" xmlns:p14="http://schemas.microsoft.com/office/powerpoint/2010/main" val="11099947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Via </a:t>
            </a:r>
            <a:r>
              <a:rPr lang="en-US" dirty="0"/>
              <a:t>Della </a:t>
            </a:r>
            <a:r>
              <a:rPr lang="en-US" dirty="0" err="1" smtClean="0"/>
              <a:t>Conciliazione</a:t>
            </a:r>
            <a:r>
              <a:rPr lang="en-US" b="0" dirty="0" smtClean="0"/>
              <a:t>		</a:t>
            </a:r>
            <a:endParaRPr lang="en-US" b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32174" y="6185323"/>
            <a:ext cx="3648657" cy="230006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Gerhard Fettweis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" y="5392520"/>
            <a:ext cx="5155821" cy="347172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l"/>
            <a:r>
              <a:rPr lang="en-US" sz="1500" dirty="0" smtClean="0"/>
              <a:t>Source: http</a:t>
            </a:r>
            <a:r>
              <a:rPr lang="en-US" sz="1500" dirty="0"/>
              <a:t>://www.spiegel.de/panorama/bild-889031-473266.html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16027" y="5392519"/>
            <a:ext cx="5185957" cy="347172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l"/>
            <a:r>
              <a:rPr lang="en-US" sz="1500" dirty="0" smtClean="0"/>
              <a:t>Source: http</a:t>
            </a:r>
            <a:r>
              <a:rPr lang="en-US" sz="1500" dirty="0"/>
              <a:t>://</a:t>
            </a:r>
            <a:r>
              <a:rPr lang="en-US" sz="1500" dirty="0" smtClean="0"/>
              <a:t>www.spiegel.de/panorama/bild-889031-473242.html </a:t>
            </a:r>
            <a:endParaRPr lang="en-US" sz="1500" dirty="0"/>
          </a:p>
        </p:txBody>
      </p:sp>
      <p:sp>
        <p:nvSpPr>
          <p:cNvPr id="4" name="TextBox 3"/>
          <p:cNvSpPr txBox="1"/>
          <p:nvPr/>
        </p:nvSpPr>
        <p:spPr>
          <a:xfrm>
            <a:off x="2222369" y="1334943"/>
            <a:ext cx="1743573" cy="581641"/>
          </a:xfrm>
          <a:prstGeom prst="rect">
            <a:avLst/>
          </a:prstGeom>
        </p:spPr>
        <p:txBody>
          <a:bodyPr wrap="none" lIns="115214" tIns="57607" rIns="115214" bIns="57607" rtlCol="0">
            <a:spAutoFit/>
          </a:bodyPr>
          <a:lstStyle/>
          <a:p>
            <a:pPr defTabSz="1152144"/>
            <a:r>
              <a:rPr lang="de-DE" sz="3000" dirty="0" smtClean="0">
                <a:solidFill>
                  <a:srgbClr val="265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4.4.2005</a:t>
            </a:r>
            <a:endParaRPr lang="en-US" sz="3000" dirty="0" smtClean="0">
              <a:solidFill>
                <a:srgbClr val="265E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2294" y="1334943"/>
            <a:ext cx="1959703" cy="581641"/>
          </a:xfrm>
          <a:prstGeom prst="rect">
            <a:avLst/>
          </a:prstGeom>
        </p:spPr>
        <p:txBody>
          <a:bodyPr wrap="none" lIns="115214" tIns="57607" rIns="115214" bIns="57607" rtlCol="0">
            <a:spAutoFit/>
          </a:bodyPr>
          <a:lstStyle/>
          <a:p>
            <a:pPr defTabSz="1152144"/>
            <a:r>
              <a:rPr lang="de-DE" sz="3000" dirty="0" smtClean="0">
                <a:solidFill>
                  <a:srgbClr val="265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12.3.2013</a:t>
            </a:r>
            <a:endParaRPr lang="en-US" sz="3000" dirty="0" smtClean="0">
              <a:solidFill>
                <a:srgbClr val="265E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f-hkwrap-a-2014100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981" b="4727"/>
          <a:stretch/>
        </p:blipFill>
        <p:spPr>
          <a:xfrm>
            <a:off x="0" y="0"/>
            <a:ext cx="11522075" cy="64801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74966" y="6151022"/>
            <a:ext cx="8256892" cy="271433"/>
          </a:xfrm>
          <a:prstGeom prst="rect">
            <a:avLst/>
          </a:prstGeom>
        </p:spPr>
        <p:txBody>
          <a:bodyPr wrap="square" lIns="115214" tIns="57607" rIns="115214" bIns="57607" rtlCol="0">
            <a:spAutoFit/>
          </a:bodyPr>
          <a:lstStyle/>
          <a:p>
            <a:pPr algn="r"/>
            <a:r>
              <a:rPr lang="de-DE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DE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japantimes.co.jp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news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/2014/09/30/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asia-pacific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hong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kong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-democracy</a:t>
            </a:r>
            <a:r>
              <a:rPr lang="de-DE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protesters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-set-deadline-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demands</a:t>
            </a:r>
            <a:r>
              <a:rPr lang="de-DE" sz="1000" b="1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endParaRPr lang="de-DE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66474" y="1788548"/>
            <a:ext cx="3357198" cy="3356684"/>
          </a:xfrm>
          <a:prstGeom prst="roundRect">
            <a:avLst/>
          </a:prstGeom>
          <a:solidFill>
            <a:srgbClr val="FF0000">
              <a:alpha val="39000"/>
            </a:srgb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/>
            <a:r>
              <a:rPr lang="de-DE" sz="11100" dirty="0" smtClean="0">
                <a:latin typeface="TeleGrotesk Headline Ultra" pitchFamily="2" charset="0"/>
              </a:rPr>
              <a:t>500</a:t>
            </a:r>
          </a:p>
          <a:p>
            <a:pPr algn="ctr"/>
            <a:r>
              <a:rPr lang="de-DE" sz="2500" dirty="0" smtClean="0">
                <a:latin typeface="TeleGrotesk Headline Ultra" pitchFamily="2" charset="0"/>
              </a:rPr>
              <a:t>Billion Devices</a:t>
            </a:r>
          </a:p>
          <a:p>
            <a:pPr algn="ctr"/>
            <a:r>
              <a:rPr lang="de-DE" sz="7600" dirty="0" smtClean="0">
                <a:latin typeface="TeleGrotesk Headline Ultra" pitchFamily="2" charset="0"/>
              </a:rPr>
              <a:t>2022</a:t>
            </a:r>
            <a:endParaRPr lang="en-US" sz="7600" dirty="0">
              <a:latin typeface="TeleGrotesk Headline Ultra" pitchFamily="2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43770" y="1783267"/>
            <a:ext cx="3357198" cy="3356684"/>
          </a:xfrm>
          <a:prstGeom prst="roundRect">
            <a:avLst/>
          </a:prstGeom>
          <a:solidFill>
            <a:srgbClr val="FF0000">
              <a:alpha val="39000"/>
            </a:srgb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/>
            <a:r>
              <a:rPr lang="de-DE" sz="11100" dirty="0" smtClean="0">
                <a:solidFill>
                  <a:schemeClr val="bg1"/>
                </a:solidFill>
                <a:latin typeface="TeleGrotesk Headline Ultra" pitchFamily="2" charset="0"/>
              </a:rPr>
              <a:t>7</a:t>
            </a:r>
          </a:p>
          <a:p>
            <a:pPr algn="ctr"/>
            <a:r>
              <a:rPr lang="de-DE" sz="2500" dirty="0" smtClean="0">
                <a:latin typeface="TeleGrotesk Headline Ultra" pitchFamily="2" charset="0"/>
              </a:rPr>
              <a:t>Billion Devices</a:t>
            </a:r>
          </a:p>
          <a:p>
            <a:pPr algn="ctr"/>
            <a:r>
              <a:rPr lang="de-DE" sz="7600" dirty="0" smtClean="0">
                <a:latin typeface="TeleGrotesk Headline Ultra" pitchFamily="2" charset="0"/>
              </a:rPr>
              <a:t>2014</a:t>
            </a:r>
            <a:endParaRPr lang="en-US" sz="7600" dirty="0">
              <a:latin typeface="TeleGrotesk Headline Ultra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8886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2292" y="325438"/>
            <a:ext cx="10863263" cy="498598"/>
          </a:xfrm>
        </p:spPr>
        <p:txBody>
          <a:bodyPr/>
          <a:lstStyle/>
          <a:p>
            <a:r>
              <a:rPr lang="en-GB" dirty="0" smtClean="0"/>
              <a:t>What is 5G for? </a:t>
            </a:r>
          </a:p>
        </p:txBody>
      </p:sp>
      <p:sp>
        <p:nvSpPr>
          <p:cNvPr id="8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/>
          <a:p>
            <a:fld id="{1A9ECEB5-E165-4DC3-BD4F-600F04FF7C28}" type="slidenum">
              <a:rPr lang="de-DE">
                <a:solidFill>
                  <a:srgbClr val="000000"/>
                </a:solidFill>
              </a:rPr>
              <a:pPr/>
              <a:t>5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112" name="Datumsplatzhalter 3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5257900" y="4772070"/>
            <a:ext cx="1032734" cy="1007441"/>
          </a:xfrm>
          <a:custGeom>
            <a:avLst/>
            <a:gdLst>
              <a:gd name="connsiteX0" fmla="*/ 0 w 1032734"/>
              <a:gd name="connsiteY0" fmla="*/ 753036 h 1065007"/>
              <a:gd name="connsiteX1" fmla="*/ 301214 w 1032734"/>
              <a:gd name="connsiteY1" fmla="*/ 1065007 h 1065007"/>
              <a:gd name="connsiteX2" fmla="*/ 710005 w 1032734"/>
              <a:gd name="connsiteY2" fmla="*/ 1065007 h 1065007"/>
              <a:gd name="connsiteX3" fmla="*/ 1032734 w 1032734"/>
              <a:gd name="connsiteY3" fmla="*/ 774551 h 1065007"/>
              <a:gd name="connsiteX4" fmla="*/ 1032734 w 1032734"/>
              <a:gd name="connsiteY4" fmla="*/ 333487 h 1065007"/>
              <a:gd name="connsiteX5" fmla="*/ 720763 w 1032734"/>
              <a:gd name="connsiteY5" fmla="*/ 0 h 1065007"/>
              <a:gd name="connsiteX6" fmla="*/ 279699 w 1032734"/>
              <a:gd name="connsiteY6" fmla="*/ 0 h 1065007"/>
              <a:gd name="connsiteX7" fmla="*/ 21515 w 1032734"/>
              <a:gd name="connsiteY7" fmla="*/ 333487 h 1065007"/>
              <a:gd name="connsiteX8" fmla="*/ 0 w 1032734"/>
              <a:gd name="connsiteY8" fmla="*/ 753036 h 1065007"/>
              <a:gd name="connsiteX0" fmla="*/ 0 w 1032734"/>
              <a:gd name="connsiteY0" fmla="*/ 753036 h 1065007"/>
              <a:gd name="connsiteX1" fmla="*/ 301214 w 1032734"/>
              <a:gd name="connsiteY1" fmla="*/ 1065007 h 1065007"/>
              <a:gd name="connsiteX2" fmla="*/ 710005 w 1032734"/>
              <a:gd name="connsiteY2" fmla="*/ 1065007 h 1065007"/>
              <a:gd name="connsiteX3" fmla="*/ 1032734 w 1032734"/>
              <a:gd name="connsiteY3" fmla="*/ 774551 h 1065007"/>
              <a:gd name="connsiteX4" fmla="*/ 1032734 w 1032734"/>
              <a:gd name="connsiteY4" fmla="*/ 333487 h 1065007"/>
              <a:gd name="connsiteX5" fmla="*/ 720763 w 1032734"/>
              <a:gd name="connsiteY5" fmla="*/ 0 h 1065007"/>
              <a:gd name="connsiteX6" fmla="*/ 279699 w 1032734"/>
              <a:gd name="connsiteY6" fmla="*/ 0 h 1065007"/>
              <a:gd name="connsiteX7" fmla="*/ 0 w 1032734"/>
              <a:gd name="connsiteY7" fmla="*/ 345598 h 1065007"/>
              <a:gd name="connsiteX8" fmla="*/ 0 w 1032734"/>
              <a:gd name="connsiteY8" fmla="*/ 753036 h 1065007"/>
              <a:gd name="connsiteX0" fmla="*/ 0 w 1032734"/>
              <a:gd name="connsiteY0" fmla="*/ 753036 h 1065007"/>
              <a:gd name="connsiteX1" fmla="*/ 301214 w 1032734"/>
              <a:gd name="connsiteY1" fmla="*/ 1065007 h 1065007"/>
              <a:gd name="connsiteX2" fmla="*/ 710005 w 1032734"/>
              <a:gd name="connsiteY2" fmla="*/ 1065007 h 1065007"/>
              <a:gd name="connsiteX3" fmla="*/ 1032734 w 1032734"/>
              <a:gd name="connsiteY3" fmla="*/ 774551 h 1065007"/>
              <a:gd name="connsiteX4" fmla="*/ 1032734 w 1032734"/>
              <a:gd name="connsiteY4" fmla="*/ 333487 h 1065007"/>
              <a:gd name="connsiteX5" fmla="*/ 720763 w 1032734"/>
              <a:gd name="connsiteY5" fmla="*/ 0 h 1065007"/>
              <a:gd name="connsiteX6" fmla="*/ 293728 w 1032734"/>
              <a:gd name="connsiteY6" fmla="*/ 0 h 1065007"/>
              <a:gd name="connsiteX7" fmla="*/ 0 w 1032734"/>
              <a:gd name="connsiteY7" fmla="*/ 345598 h 1065007"/>
              <a:gd name="connsiteX8" fmla="*/ 0 w 1032734"/>
              <a:gd name="connsiteY8" fmla="*/ 753036 h 1065007"/>
              <a:gd name="connsiteX0" fmla="*/ 0 w 1032734"/>
              <a:gd name="connsiteY0" fmla="*/ 753036 h 1065007"/>
              <a:gd name="connsiteX1" fmla="*/ 301214 w 1032734"/>
              <a:gd name="connsiteY1" fmla="*/ 1065007 h 1065007"/>
              <a:gd name="connsiteX2" fmla="*/ 710005 w 1032734"/>
              <a:gd name="connsiteY2" fmla="*/ 1065007 h 1065007"/>
              <a:gd name="connsiteX3" fmla="*/ 1032734 w 1032734"/>
              <a:gd name="connsiteY3" fmla="*/ 774551 h 1065007"/>
              <a:gd name="connsiteX4" fmla="*/ 1032734 w 1032734"/>
              <a:gd name="connsiteY4" fmla="*/ 333487 h 1065007"/>
              <a:gd name="connsiteX5" fmla="*/ 720763 w 1032734"/>
              <a:gd name="connsiteY5" fmla="*/ 0 h 1065007"/>
              <a:gd name="connsiteX6" fmla="*/ 293728 w 1032734"/>
              <a:gd name="connsiteY6" fmla="*/ 0 h 1065007"/>
              <a:gd name="connsiteX7" fmla="*/ 0 w 1032734"/>
              <a:gd name="connsiteY7" fmla="*/ 345598 h 1065007"/>
              <a:gd name="connsiteX8" fmla="*/ 0 w 1032734"/>
              <a:gd name="connsiteY8" fmla="*/ 753036 h 1065007"/>
              <a:gd name="connsiteX0" fmla="*/ 0 w 1032734"/>
              <a:gd name="connsiteY0" fmla="*/ 753036 h 1065007"/>
              <a:gd name="connsiteX1" fmla="*/ 301214 w 1032734"/>
              <a:gd name="connsiteY1" fmla="*/ 1065007 h 1065007"/>
              <a:gd name="connsiteX2" fmla="*/ 710005 w 1032734"/>
              <a:gd name="connsiteY2" fmla="*/ 1065007 h 1065007"/>
              <a:gd name="connsiteX3" fmla="*/ 1032734 w 1032734"/>
              <a:gd name="connsiteY3" fmla="*/ 774551 h 1065007"/>
              <a:gd name="connsiteX4" fmla="*/ 1032734 w 1032734"/>
              <a:gd name="connsiteY4" fmla="*/ 333487 h 1065007"/>
              <a:gd name="connsiteX5" fmla="*/ 720763 w 1032734"/>
              <a:gd name="connsiteY5" fmla="*/ 0 h 1065007"/>
              <a:gd name="connsiteX6" fmla="*/ 293728 w 1032734"/>
              <a:gd name="connsiteY6" fmla="*/ 57566 h 1065007"/>
              <a:gd name="connsiteX7" fmla="*/ 0 w 1032734"/>
              <a:gd name="connsiteY7" fmla="*/ 345598 h 1065007"/>
              <a:gd name="connsiteX8" fmla="*/ 0 w 1032734"/>
              <a:gd name="connsiteY8" fmla="*/ 753036 h 1065007"/>
              <a:gd name="connsiteX0" fmla="*/ 0 w 1032734"/>
              <a:gd name="connsiteY0" fmla="*/ 695470 h 1007441"/>
              <a:gd name="connsiteX1" fmla="*/ 301214 w 1032734"/>
              <a:gd name="connsiteY1" fmla="*/ 1007441 h 1007441"/>
              <a:gd name="connsiteX2" fmla="*/ 710005 w 1032734"/>
              <a:gd name="connsiteY2" fmla="*/ 1007441 h 1007441"/>
              <a:gd name="connsiteX3" fmla="*/ 1032734 w 1032734"/>
              <a:gd name="connsiteY3" fmla="*/ 716985 h 1007441"/>
              <a:gd name="connsiteX4" fmla="*/ 1032734 w 1032734"/>
              <a:gd name="connsiteY4" fmla="*/ 275921 h 1007441"/>
              <a:gd name="connsiteX5" fmla="*/ 725776 w 1032734"/>
              <a:gd name="connsiteY5" fmla="*/ 0 h 1007441"/>
              <a:gd name="connsiteX6" fmla="*/ 293728 w 1032734"/>
              <a:gd name="connsiteY6" fmla="*/ 0 h 1007441"/>
              <a:gd name="connsiteX7" fmla="*/ 0 w 1032734"/>
              <a:gd name="connsiteY7" fmla="*/ 288032 h 1007441"/>
              <a:gd name="connsiteX8" fmla="*/ 0 w 1032734"/>
              <a:gd name="connsiteY8" fmla="*/ 695470 h 1007441"/>
              <a:gd name="connsiteX0" fmla="*/ 0 w 1032734"/>
              <a:gd name="connsiteY0" fmla="*/ 695470 h 1007441"/>
              <a:gd name="connsiteX1" fmla="*/ 301214 w 1032734"/>
              <a:gd name="connsiteY1" fmla="*/ 1007441 h 1007441"/>
              <a:gd name="connsiteX2" fmla="*/ 710005 w 1032734"/>
              <a:gd name="connsiteY2" fmla="*/ 1007441 h 1007441"/>
              <a:gd name="connsiteX3" fmla="*/ 1032734 w 1032734"/>
              <a:gd name="connsiteY3" fmla="*/ 716985 h 1007441"/>
              <a:gd name="connsiteX4" fmla="*/ 1032734 w 1032734"/>
              <a:gd name="connsiteY4" fmla="*/ 288032 h 1007441"/>
              <a:gd name="connsiteX5" fmla="*/ 725776 w 1032734"/>
              <a:gd name="connsiteY5" fmla="*/ 0 h 1007441"/>
              <a:gd name="connsiteX6" fmla="*/ 293728 w 1032734"/>
              <a:gd name="connsiteY6" fmla="*/ 0 h 1007441"/>
              <a:gd name="connsiteX7" fmla="*/ 0 w 1032734"/>
              <a:gd name="connsiteY7" fmla="*/ 288032 h 1007441"/>
              <a:gd name="connsiteX8" fmla="*/ 0 w 1032734"/>
              <a:gd name="connsiteY8" fmla="*/ 695470 h 1007441"/>
              <a:gd name="connsiteX0" fmla="*/ 0 w 1032734"/>
              <a:gd name="connsiteY0" fmla="*/ 695470 h 1007441"/>
              <a:gd name="connsiteX1" fmla="*/ 301214 w 1032734"/>
              <a:gd name="connsiteY1" fmla="*/ 1007441 h 1007441"/>
              <a:gd name="connsiteX2" fmla="*/ 710005 w 1032734"/>
              <a:gd name="connsiteY2" fmla="*/ 1007441 h 1007441"/>
              <a:gd name="connsiteX3" fmla="*/ 1032734 w 1032734"/>
              <a:gd name="connsiteY3" fmla="*/ 648072 h 1007441"/>
              <a:gd name="connsiteX4" fmla="*/ 1032734 w 1032734"/>
              <a:gd name="connsiteY4" fmla="*/ 288032 h 1007441"/>
              <a:gd name="connsiteX5" fmla="*/ 725776 w 1032734"/>
              <a:gd name="connsiteY5" fmla="*/ 0 h 1007441"/>
              <a:gd name="connsiteX6" fmla="*/ 293728 w 1032734"/>
              <a:gd name="connsiteY6" fmla="*/ 0 h 1007441"/>
              <a:gd name="connsiteX7" fmla="*/ 0 w 1032734"/>
              <a:gd name="connsiteY7" fmla="*/ 288032 h 1007441"/>
              <a:gd name="connsiteX8" fmla="*/ 0 w 1032734"/>
              <a:gd name="connsiteY8" fmla="*/ 695470 h 1007441"/>
              <a:gd name="connsiteX0" fmla="*/ 0 w 1032734"/>
              <a:gd name="connsiteY0" fmla="*/ 695470 h 1007441"/>
              <a:gd name="connsiteX1" fmla="*/ 301214 w 1032734"/>
              <a:gd name="connsiteY1" fmla="*/ 1007441 h 1007441"/>
              <a:gd name="connsiteX2" fmla="*/ 710005 w 1032734"/>
              <a:gd name="connsiteY2" fmla="*/ 1007441 h 1007441"/>
              <a:gd name="connsiteX3" fmla="*/ 1032734 w 1032734"/>
              <a:gd name="connsiteY3" fmla="*/ 813226 h 1007441"/>
              <a:gd name="connsiteX4" fmla="*/ 1032734 w 1032734"/>
              <a:gd name="connsiteY4" fmla="*/ 288032 h 1007441"/>
              <a:gd name="connsiteX5" fmla="*/ 725776 w 1032734"/>
              <a:gd name="connsiteY5" fmla="*/ 0 h 1007441"/>
              <a:gd name="connsiteX6" fmla="*/ 293728 w 1032734"/>
              <a:gd name="connsiteY6" fmla="*/ 0 h 1007441"/>
              <a:gd name="connsiteX7" fmla="*/ 0 w 1032734"/>
              <a:gd name="connsiteY7" fmla="*/ 288032 h 1007441"/>
              <a:gd name="connsiteX8" fmla="*/ 0 w 1032734"/>
              <a:gd name="connsiteY8" fmla="*/ 695470 h 1007441"/>
              <a:gd name="connsiteX0" fmla="*/ 0 w 1032734"/>
              <a:gd name="connsiteY0" fmla="*/ 695470 h 1007441"/>
              <a:gd name="connsiteX1" fmla="*/ 301214 w 1032734"/>
              <a:gd name="connsiteY1" fmla="*/ 1007441 h 1007441"/>
              <a:gd name="connsiteX2" fmla="*/ 710005 w 1032734"/>
              <a:gd name="connsiteY2" fmla="*/ 1007441 h 1007441"/>
              <a:gd name="connsiteX3" fmla="*/ 1032734 w 1032734"/>
              <a:gd name="connsiteY3" fmla="*/ 720080 h 1007441"/>
              <a:gd name="connsiteX4" fmla="*/ 1032734 w 1032734"/>
              <a:gd name="connsiteY4" fmla="*/ 288032 h 1007441"/>
              <a:gd name="connsiteX5" fmla="*/ 725776 w 1032734"/>
              <a:gd name="connsiteY5" fmla="*/ 0 h 1007441"/>
              <a:gd name="connsiteX6" fmla="*/ 293728 w 1032734"/>
              <a:gd name="connsiteY6" fmla="*/ 0 h 1007441"/>
              <a:gd name="connsiteX7" fmla="*/ 0 w 1032734"/>
              <a:gd name="connsiteY7" fmla="*/ 288032 h 1007441"/>
              <a:gd name="connsiteX8" fmla="*/ 0 w 1032734"/>
              <a:gd name="connsiteY8" fmla="*/ 695470 h 100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2734" h="1007441">
                <a:moveTo>
                  <a:pt x="0" y="695470"/>
                </a:moveTo>
                <a:lnTo>
                  <a:pt x="301214" y="1007441"/>
                </a:lnTo>
                <a:lnTo>
                  <a:pt x="710005" y="1007441"/>
                </a:lnTo>
                <a:lnTo>
                  <a:pt x="1032734" y="720080"/>
                </a:lnTo>
                <a:lnTo>
                  <a:pt x="1032734" y="288032"/>
                </a:lnTo>
                <a:lnTo>
                  <a:pt x="725776" y="0"/>
                </a:lnTo>
                <a:lnTo>
                  <a:pt x="293728" y="0"/>
                </a:lnTo>
                <a:lnTo>
                  <a:pt x="0" y="288032"/>
                </a:lnTo>
                <a:lnTo>
                  <a:pt x="0" y="695470"/>
                </a:lnTo>
                <a:close/>
              </a:path>
            </a:pathLst>
          </a:custGeom>
          <a:solidFill>
            <a:schemeClr val="tx2"/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5G</a:t>
            </a:r>
            <a:endParaRPr lang="en-US" b="1" dirty="0" err="1" smtClean="0">
              <a:solidFill>
                <a:schemeClr val="bg1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2117019" y="1124293"/>
            <a:ext cx="6952338" cy="4396200"/>
            <a:chOff x="1648983" y="723028"/>
            <a:chExt cx="7803351" cy="5056483"/>
          </a:xfrm>
        </p:grpSpPr>
        <p:sp>
          <p:nvSpPr>
            <p:cNvPr id="83" name="TextBox 82"/>
            <p:cNvSpPr txBox="1"/>
            <p:nvPr/>
          </p:nvSpPr>
          <p:spPr>
            <a:xfrm>
              <a:off x="7619796" y="2371309"/>
              <a:ext cx="837217" cy="3539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70000" indent="-270000">
                <a:spcBef>
                  <a:spcPts val="0"/>
                </a:spcBef>
                <a:spcAft>
                  <a:spcPts val="450"/>
                </a:spcAft>
                <a:buClr>
                  <a:schemeClr val="tx2"/>
                </a:buClr>
              </a:pPr>
              <a:r>
                <a:rPr lang="en-GB" dirty="0" smtClean="0">
                  <a:solidFill>
                    <a:srgbClr val="0070C0"/>
                  </a:solidFill>
                </a:rPr>
                <a:t>for IOT?</a:t>
              </a:r>
              <a:endParaRPr lang="en-US" dirty="0" smtClean="0">
                <a:solidFill>
                  <a:srgbClr val="0070C0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969193" y="1640435"/>
              <a:ext cx="1441806" cy="3539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70000" indent="-270000">
                <a:spcBef>
                  <a:spcPts val="0"/>
                </a:spcBef>
                <a:spcAft>
                  <a:spcPts val="450"/>
                </a:spcAft>
                <a:buClr>
                  <a:schemeClr val="tx2"/>
                </a:buClr>
              </a:pPr>
              <a:r>
                <a:rPr lang="en-GB" dirty="0" smtClean="0">
                  <a:solidFill>
                    <a:srgbClr val="0070C0"/>
                  </a:solidFill>
                </a:rPr>
                <a:t>for </a:t>
              </a:r>
              <a:r>
                <a:rPr lang="en-GB" dirty="0" err="1" smtClean="0">
                  <a:solidFill>
                    <a:srgbClr val="0070C0"/>
                  </a:solidFill>
                </a:rPr>
                <a:t>mmWave</a:t>
              </a:r>
              <a:r>
                <a:rPr lang="en-GB" dirty="0" smtClean="0">
                  <a:solidFill>
                    <a:srgbClr val="0070C0"/>
                  </a:solidFill>
                </a:rPr>
                <a:t>?</a:t>
              </a:r>
              <a:endParaRPr lang="en-US" dirty="0" smtClean="0">
                <a:solidFill>
                  <a:srgbClr val="0070C0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8128317" y="3259654"/>
              <a:ext cx="1324017" cy="3539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70000" indent="-270000">
                <a:spcBef>
                  <a:spcPts val="0"/>
                </a:spcBef>
                <a:spcAft>
                  <a:spcPts val="450"/>
                </a:spcAft>
                <a:buClr>
                  <a:schemeClr val="tx2"/>
                </a:buClr>
              </a:pPr>
              <a:r>
                <a:rPr lang="en-GB" dirty="0" smtClean="0">
                  <a:solidFill>
                    <a:srgbClr val="0070C0"/>
                  </a:solidFill>
                </a:rPr>
                <a:t>for vehicles?</a:t>
              </a:r>
              <a:endParaRPr lang="en-US" dirty="0" smtClean="0">
                <a:solidFill>
                  <a:srgbClr val="0070C0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946315" y="1573901"/>
              <a:ext cx="1963486" cy="3539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70000" indent="-270000">
                <a:spcBef>
                  <a:spcPts val="0"/>
                </a:spcBef>
                <a:spcAft>
                  <a:spcPts val="450"/>
                </a:spcAft>
                <a:buClr>
                  <a:schemeClr val="tx2"/>
                </a:buClr>
              </a:pPr>
              <a:r>
                <a:rPr lang="en-GB" dirty="0" smtClean="0">
                  <a:solidFill>
                    <a:srgbClr val="0070C0"/>
                  </a:solidFill>
                </a:rPr>
                <a:t>for tactile internet?</a:t>
              </a:r>
              <a:endParaRPr lang="en-US" dirty="0" smtClean="0">
                <a:solidFill>
                  <a:srgbClr val="0070C0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044505" y="2281788"/>
              <a:ext cx="1780872" cy="70788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70000" indent="-270000">
                <a:spcBef>
                  <a:spcPts val="0"/>
                </a:spcBef>
                <a:buClr>
                  <a:schemeClr val="tx2"/>
                </a:buClr>
              </a:pPr>
              <a:r>
                <a:rPr lang="en-GB" dirty="0" smtClean="0">
                  <a:solidFill>
                    <a:srgbClr val="0070C0"/>
                  </a:solidFill>
                </a:rPr>
                <a:t>for new business</a:t>
              </a:r>
            </a:p>
            <a:p>
              <a:pPr marL="270000" indent="-270000" algn="ctr">
                <a:spcBef>
                  <a:spcPts val="0"/>
                </a:spcBef>
                <a:spcAft>
                  <a:spcPts val="450"/>
                </a:spcAft>
                <a:buClr>
                  <a:schemeClr val="tx2"/>
                </a:buClr>
              </a:pPr>
              <a:r>
                <a:rPr lang="en-GB" dirty="0" smtClean="0">
                  <a:solidFill>
                    <a:srgbClr val="0070C0"/>
                  </a:solidFill>
                </a:rPr>
                <a:t>models ?</a:t>
              </a:r>
              <a:endParaRPr lang="en-US" dirty="0" smtClean="0">
                <a:solidFill>
                  <a:srgbClr val="0070C0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648983" y="3258249"/>
              <a:ext cx="1536126" cy="3539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70000" indent="-270000">
                <a:spcBef>
                  <a:spcPts val="0"/>
                </a:spcBef>
                <a:spcAft>
                  <a:spcPts val="450"/>
                </a:spcAft>
                <a:buClr>
                  <a:schemeClr val="tx2"/>
                </a:buClr>
              </a:pPr>
              <a:r>
                <a:rPr lang="en-GB" dirty="0" smtClean="0">
                  <a:solidFill>
                    <a:srgbClr val="0070C0"/>
                  </a:solidFill>
                </a:rPr>
                <a:t>for digital life? </a:t>
              </a:r>
              <a:endParaRPr lang="en-US" dirty="0" smtClean="0">
                <a:solidFill>
                  <a:srgbClr val="0070C0"/>
                </a:solidFill>
              </a:endParaRPr>
            </a:p>
          </p:txBody>
        </p:sp>
        <p:sp>
          <p:nvSpPr>
            <p:cNvPr id="13" name="Arc 12"/>
            <p:cNvSpPr/>
            <p:nvPr/>
          </p:nvSpPr>
          <p:spPr>
            <a:xfrm>
              <a:off x="2774406" y="3532699"/>
              <a:ext cx="2194543" cy="2238345"/>
            </a:xfrm>
            <a:prstGeom prst="arc">
              <a:avLst/>
            </a:prstGeom>
            <a:ln w="304800">
              <a:solidFill>
                <a:schemeClr val="tx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01389" y="2752888"/>
              <a:ext cx="914400" cy="1893346"/>
            </a:xfrm>
            <a:custGeom>
              <a:avLst/>
              <a:gdLst>
                <a:gd name="connsiteX0" fmla="*/ 914400 w 914400"/>
                <a:gd name="connsiteY0" fmla="*/ 1893346 h 1893346"/>
                <a:gd name="connsiteX1" fmla="*/ 742278 w 914400"/>
                <a:gd name="connsiteY1" fmla="*/ 796066 h 1893346"/>
                <a:gd name="connsiteX2" fmla="*/ 0 w 914400"/>
                <a:gd name="connsiteY2" fmla="*/ 0 h 1893346"/>
                <a:gd name="connsiteX3" fmla="*/ 0 w 914400"/>
                <a:gd name="connsiteY3" fmla="*/ 0 h 1893346"/>
                <a:gd name="connsiteX4" fmla="*/ 204395 w 914400"/>
                <a:gd name="connsiteY4" fmla="*/ 441063 h 1893346"/>
                <a:gd name="connsiteX5" fmla="*/ 204395 w 914400"/>
                <a:gd name="connsiteY5" fmla="*/ 441063 h 1893346"/>
                <a:gd name="connsiteX6" fmla="*/ 182880 w 914400"/>
                <a:gd name="connsiteY6" fmla="*/ 290456 h 1893346"/>
                <a:gd name="connsiteX0" fmla="*/ 914400 w 914400"/>
                <a:gd name="connsiteY0" fmla="*/ 1893346 h 1893346"/>
                <a:gd name="connsiteX1" fmla="*/ 742278 w 914400"/>
                <a:gd name="connsiteY1" fmla="*/ 796066 h 1893346"/>
                <a:gd name="connsiteX2" fmla="*/ 0 w 914400"/>
                <a:gd name="connsiteY2" fmla="*/ 0 h 1893346"/>
                <a:gd name="connsiteX3" fmla="*/ 0 w 914400"/>
                <a:gd name="connsiteY3" fmla="*/ 0 h 1893346"/>
                <a:gd name="connsiteX4" fmla="*/ 204395 w 914400"/>
                <a:gd name="connsiteY4" fmla="*/ 441063 h 1893346"/>
                <a:gd name="connsiteX5" fmla="*/ 204395 w 914400"/>
                <a:gd name="connsiteY5" fmla="*/ 441063 h 1893346"/>
                <a:gd name="connsiteX0" fmla="*/ 914400 w 914400"/>
                <a:gd name="connsiteY0" fmla="*/ 1893346 h 1893346"/>
                <a:gd name="connsiteX1" fmla="*/ 742278 w 914400"/>
                <a:gd name="connsiteY1" fmla="*/ 796066 h 1893346"/>
                <a:gd name="connsiteX2" fmla="*/ 0 w 914400"/>
                <a:gd name="connsiteY2" fmla="*/ 0 h 1893346"/>
                <a:gd name="connsiteX3" fmla="*/ 0 w 914400"/>
                <a:gd name="connsiteY3" fmla="*/ 0 h 1893346"/>
                <a:gd name="connsiteX4" fmla="*/ 204395 w 914400"/>
                <a:gd name="connsiteY4" fmla="*/ 441063 h 1893346"/>
                <a:gd name="connsiteX0" fmla="*/ 914400 w 914400"/>
                <a:gd name="connsiteY0" fmla="*/ 1893346 h 1893346"/>
                <a:gd name="connsiteX1" fmla="*/ 742278 w 914400"/>
                <a:gd name="connsiteY1" fmla="*/ 796066 h 1893346"/>
                <a:gd name="connsiteX2" fmla="*/ 0 w 914400"/>
                <a:gd name="connsiteY2" fmla="*/ 0 h 1893346"/>
                <a:gd name="connsiteX3" fmla="*/ 0 w 914400"/>
                <a:gd name="connsiteY3" fmla="*/ 0 h 189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1893346">
                  <a:moveTo>
                    <a:pt x="914400" y="1893346"/>
                  </a:moveTo>
                  <a:cubicBezTo>
                    <a:pt x="904539" y="1502485"/>
                    <a:pt x="894678" y="1111624"/>
                    <a:pt x="742278" y="796066"/>
                  </a:cubicBezTo>
                  <a:cubicBezTo>
                    <a:pt x="589878" y="480508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noFill/>
            <a:ln w="304800">
              <a:solidFill>
                <a:schemeClr val="tx2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17362" y="2024341"/>
              <a:ext cx="590999" cy="2613426"/>
            </a:xfrm>
            <a:custGeom>
              <a:avLst/>
              <a:gdLst>
                <a:gd name="connsiteX0" fmla="*/ 914400 w 914400"/>
                <a:gd name="connsiteY0" fmla="*/ 1893346 h 1893346"/>
                <a:gd name="connsiteX1" fmla="*/ 742278 w 914400"/>
                <a:gd name="connsiteY1" fmla="*/ 796066 h 1893346"/>
                <a:gd name="connsiteX2" fmla="*/ 0 w 914400"/>
                <a:gd name="connsiteY2" fmla="*/ 0 h 1893346"/>
                <a:gd name="connsiteX3" fmla="*/ 0 w 914400"/>
                <a:gd name="connsiteY3" fmla="*/ 0 h 1893346"/>
                <a:gd name="connsiteX4" fmla="*/ 204395 w 914400"/>
                <a:gd name="connsiteY4" fmla="*/ 441063 h 1893346"/>
                <a:gd name="connsiteX5" fmla="*/ 204395 w 914400"/>
                <a:gd name="connsiteY5" fmla="*/ 441063 h 1893346"/>
                <a:gd name="connsiteX6" fmla="*/ 182880 w 914400"/>
                <a:gd name="connsiteY6" fmla="*/ 290456 h 1893346"/>
                <a:gd name="connsiteX0" fmla="*/ 914400 w 914400"/>
                <a:gd name="connsiteY0" fmla="*/ 1893346 h 1893346"/>
                <a:gd name="connsiteX1" fmla="*/ 742278 w 914400"/>
                <a:gd name="connsiteY1" fmla="*/ 796066 h 1893346"/>
                <a:gd name="connsiteX2" fmla="*/ 0 w 914400"/>
                <a:gd name="connsiteY2" fmla="*/ 0 h 1893346"/>
                <a:gd name="connsiteX3" fmla="*/ 0 w 914400"/>
                <a:gd name="connsiteY3" fmla="*/ 0 h 1893346"/>
                <a:gd name="connsiteX4" fmla="*/ 204395 w 914400"/>
                <a:gd name="connsiteY4" fmla="*/ 441063 h 1893346"/>
                <a:gd name="connsiteX5" fmla="*/ 204395 w 914400"/>
                <a:gd name="connsiteY5" fmla="*/ 441063 h 1893346"/>
                <a:gd name="connsiteX0" fmla="*/ 914400 w 914400"/>
                <a:gd name="connsiteY0" fmla="*/ 1893346 h 1893346"/>
                <a:gd name="connsiteX1" fmla="*/ 742278 w 914400"/>
                <a:gd name="connsiteY1" fmla="*/ 796066 h 1893346"/>
                <a:gd name="connsiteX2" fmla="*/ 0 w 914400"/>
                <a:gd name="connsiteY2" fmla="*/ 0 h 1893346"/>
                <a:gd name="connsiteX3" fmla="*/ 0 w 914400"/>
                <a:gd name="connsiteY3" fmla="*/ 0 h 1893346"/>
                <a:gd name="connsiteX4" fmla="*/ 204395 w 914400"/>
                <a:gd name="connsiteY4" fmla="*/ 441063 h 1893346"/>
                <a:gd name="connsiteX0" fmla="*/ 914400 w 914400"/>
                <a:gd name="connsiteY0" fmla="*/ 1893346 h 1893346"/>
                <a:gd name="connsiteX1" fmla="*/ 742278 w 914400"/>
                <a:gd name="connsiteY1" fmla="*/ 796066 h 1893346"/>
                <a:gd name="connsiteX2" fmla="*/ 0 w 914400"/>
                <a:gd name="connsiteY2" fmla="*/ 0 h 1893346"/>
                <a:gd name="connsiteX3" fmla="*/ 0 w 914400"/>
                <a:gd name="connsiteY3" fmla="*/ 0 h 1893346"/>
                <a:gd name="connsiteX0" fmla="*/ 914400 w 1066800"/>
                <a:gd name="connsiteY0" fmla="*/ 1893346 h 1893346"/>
                <a:gd name="connsiteX1" fmla="*/ 914400 w 1066800"/>
                <a:gd name="connsiteY1" fmla="*/ 504056 h 1893346"/>
                <a:gd name="connsiteX2" fmla="*/ 0 w 1066800"/>
                <a:gd name="connsiteY2" fmla="*/ 0 h 1893346"/>
                <a:gd name="connsiteX3" fmla="*/ 0 w 1066800"/>
                <a:gd name="connsiteY3" fmla="*/ 0 h 1893346"/>
                <a:gd name="connsiteX0" fmla="*/ 914400 w 1066800"/>
                <a:gd name="connsiteY0" fmla="*/ 2613426 h 2613426"/>
                <a:gd name="connsiteX1" fmla="*/ 914400 w 1066800"/>
                <a:gd name="connsiteY1" fmla="*/ 1224136 h 2613426"/>
                <a:gd name="connsiteX2" fmla="*/ 0 w 1066800"/>
                <a:gd name="connsiteY2" fmla="*/ 720080 h 2613426"/>
                <a:gd name="connsiteX3" fmla="*/ 323401 w 1066800"/>
                <a:gd name="connsiteY3" fmla="*/ 0 h 2613426"/>
                <a:gd name="connsiteX0" fmla="*/ 590999 w 689499"/>
                <a:gd name="connsiteY0" fmla="*/ 2613426 h 2613426"/>
                <a:gd name="connsiteX1" fmla="*/ 590999 w 689499"/>
                <a:gd name="connsiteY1" fmla="*/ 1224136 h 2613426"/>
                <a:gd name="connsiteX2" fmla="*/ 0 w 689499"/>
                <a:gd name="connsiteY2" fmla="*/ 0 h 2613426"/>
                <a:gd name="connsiteX0" fmla="*/ 590999 w 590999"/>
                <a:gd name="connsiteY0" fmla="*/ 2613426 h 2613426"/>
                <a:gd name="connsiteX1" fmla="*/ 385089 w 590999"/>
                <a:gd name="connsiteY1" fmla="*/ 1154415 h 2613426"/>
                <a:gd name="connsiteX2" fmla="*/ 0 w 590999"/>
                <a:gd name="connsiteY2" fmla="*/ 0 h 2613426"/>
                <a:gd name="connsiteX0" fmla="*/ 590999 w 590999"/>
                <a:gd name="connsiteY0" fmla="*/ 2613426 h 2613426"/>
                <a:gd name="connsiteX1" fmla="*/ 385089 w 590999"/>
                <a:gd name="connsiteY1" fmla="*/ 1154415 h 2613426"/>
                <a:gd name="connsiteX2" fmla="*/ 0 w 590999"/>
                <a:gd name="connsiteY2" fmla="*/ 0 h 2613426"/>
                <a:gd name="connsiteX0" fmla="*/ 590999 w 590999"/>
                <a:gd name="connsiteY0" fmla="*/ 2613426 h 2613426"/>
                <a:gd name="connsiteX1" fmla="*/ 385089 w 590999"/>
                <a:gd name="connsiteY1" fmla="*/ 1154415 h 2613426"/>
                <a:gd name="connsiteX2" fmla="*/ 0 w 590999"/>
                <a:gd name="connsiteY2" fmla="*/ 0 h 2613426"/>
                <a:gd name="connsiteX0" fmla="*/ 590999 w 689499"/>
                <a:gd name="connsiteY0" fmla="*/ 2613426 h 2613426"/>
                <a:gd name="connsiteX1" fmla="*/ 590999 w 689499"/>
                <a:gd name="connsiteY1" fmla="*/ 1154415 h 2613426"/>
                <a:gd name="connsiteX2" fmla="*/ 0 w 689499"/>
                <a:gd name="connsiteY2" fmla="*/ 0 h 2613426"/>
                <a:gd name="connsiteX0" fmla="*/ 590999 w 590999"/>
                <a:gd name="connsiteY0" fmla="*/ 2613426 h 2613426"/>
                <a:gd name="connsiteX1" fmla="*/ 321412 w 590999"/>
                <a:gd name="connsiteY1" fmla="*/ 1154415 h 2613426"/>
                <a:gd name="connsiteX2" fmla="*/ 0 w 590999"/>
                <a:gd name="connsiteY2" fmla="*/ 0 h 2613426"/>
                <a:gd name="connsiteX0" fmla="*/ 590999 w 590999"/>
                <a:gd name="connsiteY0" fmla="*/ 2613426 h 2613426"/>
                <a:gd name="connsiteX1" fmla="*/ 321412 w 590999"/>
                <a:gd name="connsiteY1" fmla="*/ 1154415 h 2613426"/>
                <a:gd name="connsiteX2" fmla="*/ 0 w 590999"/>
                <a:gd name="connsiteY2" fmla="*/ 0 h 2613426"/>
                <a:gd name="connsiteX0" fmla="*/ 590999 w 689499"/>
                <a:gd name="connsiteY0" fmla="*/ 2613426 h 2613426"/>
                <a:gd name="connsiteX1" fmla="*/ 590999 w 689499"/>
                <a:gd name="connsiteY1" fmla="*/ 1038219 h 2613426"/>
                <a:gd name="connsiteX2" fmla="*/ 0 w 689499"/>
                <a:gd name="connsiteY2" fmla="*/ 0 h 2613426"/>
                <a:gd name="connsiteX0" fmla="*/ 590999 w 590999"/>
                <a:gd name="connsiteY0" fmla="*/ 2688957 h 2688957"/>
                <a:gd name="connsiteX1" fmla="*/ 332295 w 590999"/>
                <a:gd name="connsiteY1" fmla="*/ 435571 h 2688957"/>
                <a:gd name="connsiteX2" fmla="*/ 0 w 590999"/>
                <a:gd name="connsiteY2" fmla="*/ 75531 h 2688957"/>
                <a:gd name="connsiteX0" fmla="*/ 590999 w 590999"/>
                <a:gd name="connsiteY0" fmla="*/ 2613426 h 2613426"/>
                <a:gd name="connsiteX1" fmla="*/ 334859 w 590999"/>
                <a:gd name="connsiteY1" fmla="*/ 556605 h 2613426"/>
                <a:gd name="connsiteX2" fmla="*/ 0 w 590999"/>
                <a:gd name="connsiteY2" fmla="*/ 0 h 2613426"/>
                <a:gd name="connsiteX0" fmla="*/ 590999 w 590999"/>
                <a:gd name="connsiteY0" fmla="*/ 2613426 h 2613426"/>
                <a:gd name="connsiteX1" fmla="*/ 334859 w 590999"/>
                <a:gd name="connsiteY1" fmla="*/ 720080 h 2613426"/>
                <a:gd name="connsiteX2" fmla="*/ 0 w 590999"/>
                <a:gd name="connsiteY2" fmla="*/ 0 h 2613426"/>
                <a:gd name="connsiteX0" fmla="*/ 590999 w 590999"/>
                <a:gd name="connsiteY0" fmla="*/ 2613426 h 2613426"/>
                <a:gd name="connsiteX1" fmla="*/ 334859 w 590999"/>
                <a:gd name="connsiteY1" fmla="*/ 720080 h 2613426"/>
                <a:gd name="connsiteX2" fmla="*/ 0 w 590999"/>
                <a:gd name="connsiteY2" fmla="*/ 0 h 2613426"/>
                <a:gd name="connsiteX0" fmla="*/ 590999 w 590999"/>
                <a:gd name="connsiteY0" fmla="*/ 2613426 h 2613426"/>
                <a:gd name="connsiteX1" fmla="*/ 334859 w 590999"/>
                <a:gd name="connsiteY1" fmla="*/ 720080 h 2613426"/>
                <a:gd name="connsiteX2" fmla="*/ 0 w 590999"/>
                <a:gd name="connsiteY2" fmla="*/ 0 h 2613426"/>
                <a:gd name="connsiteX0" fmla="*/ 590999 w 689499"/>
                <a:gd name="connsiteY0" fmla="*/ 2613426 h 2613426"/>
                <a:gd name="connsiteX1" fmla="*/ 590999 w 689499"/>
                <a:gd name="connsiteY1" fmla="*/ 1020985 h 2613426"/>
                <a:gd name="connsiteX2" fmla="*/ 0 w 689499"/>
                <a:gd name="connsiteY2" fmla="*/ 0 h 2613426"/>
                <a:gd name="connsiteX0" fmla="*/ 590999 w 590999"/>
                <a:gd name="connsiteY0" fmla="*/ 2613426 h 2613426"/>
                <a:gd name="connsiteX1" fmla="*/ 334859 w 590999"/>
                <a:gd name="connsiteY1" fmla="*/ 1020985 h 2613426"/>
                <a:gd name="connsiteX2" fmla="*/ 0 w 590999"/>
                <a:gd name="connsiteY2" fmla="*/ 0 h 2613426"/>
                <a:gd name="connsiteX0" fmla="*/ 590999 w 590999"/>
                <a:gd name="connsiteY0" fmla="*/ 2613426 h 2613426"/>
                <a:gd name="connsiteX1" fmla="*/ 334859 w 590999"/>
                <a:gd name="connsiteY1" fmla="*/ 1020985 h 2613426"/>
                <a:gd name="connsiteX2" fmla="*/ 0 w 590999"/>
                <a:gd name="connsiteY2" fmla="*/ 0 h 2613426"/>
                <a:gd name="connsiteX0" fmla="*/ 590999 w 689499"/>
                <a:gd name="connsiteY0" fmla="*/ 2613426 h 2613426"/>
                <a:gd name="connsiteX1" fmla="*/ 590999 w 689499"/>
                <a:gd name="connsiteY1" fmla="*/ 1020985 h 2613426"/>
                <a:gd name="connsiteX2" fmla="*/ 0 w 689499"/>
                <a:gd name="connsiteY2" fmla="*/ 0 h 2613426"/>
                <a:gd name="connsiteX0" fmla="*/ 590999 w 590999"/>
                <a:gd name="connsiteY0" fmla="*/ 2613426 h 2613426"/>
                <a:gd name="connsiteX1" fmla="*/ 445139 w 590999"/>
                <a:gd name="connsiteY1" fmla="*/ 1038219 h 2613426"/>
                <a:gd name="connsiteX2" fmla="*/ 0 w 590999"/>
                <a:gd name="connsiteY2" fmla="*/ 0 h 261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0999" h="2613426">
                  <a:moveTo>
                    <a:pt x="590999" y="2613426"/>
                  </a:moveTo>
                  <a:cubicBezTo>
                    <a:pt x="581138" y="2222565"/>
                    <a:pt x="543639" y="1473790"/>
                    <a:pt x="445139" y="1038219"/>
                  </a:cubicBezTo>
                  <a:cubicBezTo>
                    <a:pt x="346639" y="602648"/>
                    <a:pt x="123125" y="255028"/>
                    <a:pt x="0" y="0"/>
                  </a:cubicBezTo>
                </a:path>
              </a:pathLst>
            </a:custGeom>
            <a:noFill/>
            <a:ln w="304800">
              <a:solidFill>
                <a:schemeClr val="tx2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/>
          </p:nvSpPr>
          <p:spPr>
            <a:xfrm rot="16014093">
              <a:off x="3519236" y="3355750"/>
              <a:ext cx="559267" cy="384217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8158642">
              <a:off x="3958095" y="2539829"/>
              <a:ext cx="559267" cy="384217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9314427">
              <a:off x="4593569" y="1824562"/>
              <a:ext cx="559267" cy="384217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 flipH="1" flipV="1">
              <a:off x="5774267" y="1704821"/>
              <a:ext cx="8466" cy="2932946"/>
            </a:xfrm>
            <a:prstGeom prst="line">
              <a:avLst/>
            </a:prstGeom>
            <a:ln w="304800">
              <a:solidFill>
                <a:schemeClr val="tx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sosceles Triangle 25"/>
            <p:cNvSpPr/>
            <p:nvPr/>
          </p:nvSpPr>
          <p:spPr>
            <a:xfrm>
              <a:off x="5491545" y="1433191"/>
              <a:ext cx="559267" cy="384217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 smtClean="0">
                <a:solidFill>
                  <a:schemeClr val="tx1"/>
                </a:solidFill>
              </a:endParaRPr>
            </a:p>
          </p:txBody>
        </p:sp>
        <p:grpSp>
          <p:nvGrpSpPr>
            <p:cNvPr id="3" name="Group 39"/>
            <p:cNvGrpSpPr/>
            <p:nvPr/>
          </p:nvGrpSpPr>
          <p:grpSpPr>
            <a:xfrm flipH="1">
              <a:off x="6050812" y="1824562"/>
              <a:ext cx="2733955" cy="3954949"/>
              <a:chOff x="2926806" y="1816089"/>
              <a:chExt cx="2733955" cy="3954949"/>
            </a:xfrm>
          </p:grpSpPr>
          <p:sp>
            <p:nvSpPr>
              <p:cNvPr id="34" name="Arc 33"/>
              <p:cNvSpPr/>
              <p:nvPr/>
            </p:nvSpPr>
            <p:spPr>
              <a:xfrm>
                <a:off x="2926806" y="3532693"/>
                <a:ext cx="2194543" cy="2238345"/>
              </a:xfrm>
              <a:prstGeom prst="arc">
                <a:avLst/>
              </a:prstGeom>
              <a:ln w="304800">
                <a:solidFill>
                  <a:schemeClr val="tx2"/>
                </a:solidFill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453789" y="2744415"/>
                <a:ext cx="914400" cy="1893346"/>
              </a:xfrm>
              <a:custGeom>
                <a:avLst/>
                <a:gdLst>
                  <a:gd name="connsiteX0" fmla="*/ 914400 w 914400"/>
                  <a:gd name="connsiteY0" fmla="*/ 1893346 h 1893346"/>
                  <a:gd name="connsiteX1" fmla="*/ 742278 w 914400"/>
                  <a:gd name="connsiteY1" fmla="*/ 796066 h 1893346"/>
                  <a:gd name="connsiteX2" fmla="*/ 0 w 914400"/>
                  <a:gd name="connsiteY2" fmla="*/ 0 h 1893346"/>
                  <a:gd name="connsiteX3" fmla="*/ 0 w 914400"/>
                  <a:gd name="connsiteY3" fmla="*/ 0 h 1893346"/>
                  <a:gd name="connsiteX4" fmla="*/ 204395 w 914400"/>
                  <a:gd name="connsiteY4" fmla="*/ 441063 h 1893346"/>
                  <a:gd name="connsiteX5" fmla="*/ 204395 w 914400"/>
                  <a:gd name="connsiteY5" fmla="*/ 441063 h 1893346"/>
                  <a:gd name="connsiteX6" fmla="*/ 182880 w 914400"/>
                  <a:gd name="connsiteY6" fmla="*/ 290456 h 1893346"/>
                  <a:gd name="connsiteX0" fmla="*/ 914400 w 914400"/>
                  <a:gd name="connsiteY0" fmla="*/ 1893346 h 1893346"/>
                  <a:gd name="connsiteX1" fmla="*/ 742278 w 914400"/>
                  <a:gd name="connsiteY1" fmla="*/ 796066 h 1893346"/>
                  <a:gd name="connsiteX2" fmla="*/ 0 w 914400"/>
                  <a:gd name="connsiteY2" fmla="*/ 0 h 1893346"/>
                  <a:gd name="connsiteX3" fmla="*/ 0 w 914400"/>
                  <a:gd name="connsiteY3" fmla="*/ 0 h 1893346"/>
                  <a:gd name="connsiteX4" fmla="*/ 204395 w 914400"/>
                  <a:gd name="connsiteY4" fmla="*/ 441063 h 1893346"/>
                  <a:gd name="connsiteX5" fmla="*/ 204395 w 914400"/>
                  <a:gd name="connsiteY5" fmla="*/ 441063 h 1893346"/>
                  <a:gd name="connsiteX0" fmla="*/ 914400 w 914400"/>
                  <a:gd name="connsiteY0" fmla="*/ 1893346 h 1893346"/>
                  <a:gd name="connsiteX1" fmla="*/ 742278 w 914400"/>
                  <a:gd name="connsiteY1" fmla="*/ 796066 h 1893346"/>
                  <a:gd name="connsiteX2" fmla="*/ 0 w 914400"/>
                  <a:gd name="connsiteY2" fmla="*/ 0 h 1893346"/>
                  <a:gd name="connsiteX3" fmla="*/ 0 w 914400"/>
                  <a:gd name="connsiteY3" fmla="*/ 0 h 1893346"/>
                  <a:gd name="connsiteX4" fmla="*/ 204395 w 914400"/>
                  <a:gd name="connsiteY4" fmla="*/ 441063 h 1893346"/>
                  <a:gd name="connsiteX0" fmla="*/ 914400 w 914400"/>
                  <a:gd name="connsiteY0" fmla="*/ 1893346 h 1893346"/>
                  <a:gd name="connsiteX1" fmla="*/ 742278 w 914400"/>
                  <a:gd name="connsiteY1" fmla="*/ 796066 h 1893346"/>
                  <a:gd name="connsiteX2" fmla="*/ 0 w 914400"/>
                  <a:gd name="connsiteY2" fmla="*/ 0 h 1893346"/>
                  <a:gd name="connsiteX3" fmla="*/ 0 w 914400"/>
                  <a:gd name="connsiteY3" fmla="*/ 0 h 1893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4400" h="1893346">
                    <a:moveTo>
                      <a:pt x="914400" y="1893346"/>
                    </a:moveTo>
                    <a:cubicBezTo>
                      <a:pt x="904539" y="1502485"/>
                      <a:pt x="894678" y="1111624"/>
                      <a:pt x="742278" y="796066"/>
                    </a:cubicBezTo>
                    <a:cubicBezTo>
                      <a:pt x="589878" y="480508"/>
                      <a:pt x="0" y="0"/>
                      <a:pt x="0" y="0"/>
                    </a:cubicBezTo>
                    <a:lnTo>
                      <a:pt x="0" y="0"/>
                    </a:lnTo>
                  </a:path>
                </a:pathLst>
              </a:custGeom>
              <a:noFill/>
              <a:ln w="304800"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5069762" y="2015868"/>
                <a:ext cx="590999" cy="2613426"/>
              </a:xfrm>
              <a:custGeom>
                <a:avLst/>
                <a:gdLst>
                  <a:gd name="connsiteX0" fmla="*/ 914400 w 914400"/>
                  <a:gd name="connsiteY0" fmla="*/ 1893346 h 1893346"/>
                  <a:gd name="connsiteX1" fmla="*/ 742278 w 914400"/>
                  <a:gd name="connsiteY1" fmla="*/ 796066 h 1893346"/>
                  <a:gd name="connsiteX2" fmla="*/ 0 w 914400"/>
                  <a:gd name="connsiteY2" fmla="*/ 0 h 1893346"/>
                  <a:gd name="connsiteX3" fmla="*/ 0 w 914400"/>
                  <a:gd name="connsiteY3" fmla="*/ 0 h 1893346"/>
                  <a:gd name="connsiteX4" fmla="*/ 204395 w 914400"/>
                  <a:gd name="connsiteY4" fmla="*/ 441063 h 1893346"/>
                  <a:gd name="connsiteX5" fmla="*/ 204395 w 914400"/>
                  <a:gd name="connsiteY5" fmla="*/ 441063 h 1893346"/>
                  <a:gd name="connsiteX6" fmla="*/ 182880 w 914400"/>
                  <a:gd name="connsiteY6" fmla="*/ 290456 h 1893346"/>
                  <a:gd name="connsiteX0" fmla="*/ 914400 w 914400"/>
                  <a:gd name="connsiteY0" fmla="*/ 1893346 h 1893346"/>
                  <a:gd name="connsiteX1" fmla="*/ 742278 w 914400"/>
                  <a:gd name="connsiteY1" fmla="*/ 796066 h 1893346"/>
                  <a:gd name="connsiteX2" fmla="*/ 0 w 914400"/>
                  <a:gd name="connsiteY2" fmla="*/ 0 h 1893346"/>
                  <a:gd name="connsiteX3" fmla="*/ 0 w 914400"/>
                  <a:gd name="connsiteY3" fmla="*/ 0 h 1893346"/>
                  <a:gd name="connsiteX4" fmla="*/ 204395 w 914400"/>
                  <a:gd name="connsiteY4" fmla="*/ 441063 h 1893346"/>
                  <a:gd name="connsiteX5" fmla="*/ 204395 w 914400"/>
                  <a:gd name="connsiteY5" fmla="*/ 441063 h 1893346"/>
                  <a:gd name="connsiteX0" fmla="*/ 914400 w 914400"/>
                  <a:gd name="connsiteY0" fmla="*/ 1893346 h 1893346"/>
                  <a:gd name="connsiteX1" fmla="*/ 742278 w 914400"/>
                  <a:gd name="connsiteY1" fmla="*/ 796066 h 1893346"/>
                  <a:gd name="connsiteX2" fmla="*/ 0 w 914400"/>
                  <a:gd name="connsiteY2" fmla="*/ 0 h 1893346"/>
                  <a:gd name="connsiteX3" fmla="*/ 0 w 914400"/>
                  <a:gd name="connsiteY3" fmla="*/ 0 h 1893346"/>
                  <a:gd name="connsiteX4" fmla="*/ 204395 w 914400"/>
                  <a:gd name="connsiteY4" fmla="*/ 441063 h 1893346"/>
                  <a:gd name="connsiteX0" fmla="*/ 914400 w 914400"/>
                  <a:gd name="connsiteY0" fmla="*/ 1893346 h 1893346"/>
                  <a:gd name="connsiteX1" fmla="*/ 742278 w 914400"/>
                  <a:gd name="connsiteY1" fmla="*/ 796066 h 1893346"/>
                  <a:gd name="connsiteX2" fmla="*/ 0 w 914400"/>
                  <a:gd name="connsiteY2" fmla="*/ 0 h 1893346"/>
                  <a:gd name="connsiteX3" fmla="*/ 0 w 914400"/>
                  <a:gd name="connsiteY3" fmla="*/ 0 h 1893346"/>
                  <a:gd name="connsiteX0" fmla="*/ 914400 w 1066800"/>
                  <a:gd name="connsiteY0" fmla="*/ 1893346 h 1893346"/>
                  <a:gd name="connsiteX1" fmla="*/ 914400 w 1066800"/>
                  <a:gd name="connsiteY1" fmla="*/ 504056 h 1893346"/>
                  <a:gd name="connsiteX2" fmla="*/ 0 w 1066800"/>
                  <a:gd name="connsiteY2" fmla="*/ 0 h 1893346"/>
                  <a:gd name="connsiteX3" fmla="*/ 0 w 1066800"/>
                  <a:gd name="connsiteY3" fmla="*/ 0 h 1893346"/>
                  <a:gd name="connsiteX0" fmla="*/ 914400 w 1066800"/>
                  <a:gd name="connsiteY0" fmla="*/ 2613426 h 2613426"/>
                  <a:gd name="connsiteX1" fmla="*/ 914400 w 1066800"/>
                  <a:gd name="connsiteY1" fmla="*/ 1224136 h 2613426"/>
                  <a:gd name="connsiteX2" fmla="*/ 0 w 1066800"/>
                  <a:gd name="connsiteY2" fmla="*/ 720080 h 2613426"/>
                  <a:gd name="connsiteX3" fmla="*/ 323401 w 1066800"/>
                  <a:gd name="connsiteY3" fmla="*/ 0 h 2613426"/>
                  <a:gd name="connsiteX0" fmla="*/ 590999 w 689499"/>
                  <a:gd name="connsiteY0" fmla="*/ 2613426 h 2613426"/>
                  <a:gd name="connsiteX1" fmla="*/ 590999 w 689499"/>
                  <a:gd name="connsiteY1" fmla="*/ 1224136 h 2613426"/>
                  <a:gd name="connsiteX2" fmla="*/ 0 w 689499"/>
                  <a:gd name="connsiteY2" fmla="*/ 0 h 2613426"/>
                  <a:gd name="connsiteX0" fmla="*/ 590999 w 590999"/>
                  <a:gd name="connsiteY0" fmla="*/ 2613426 h 2613426"/>
                  <a:gd name="connsiteX1" fmla="*/ 385089 w 590999"/>
                  <a:gd name="connsiteY1" fmla="*/ 1154415 h 2613426"/>
                  <a:gd name="connsiteX2" fmla="*/ 0 w 590999"/>
                  <a:gd name="connsiteY2" fmla="*/ 0 h 2613426"/>
                  <a:gd name="connsiteX0" fmla="*/ 590999 w 590999"/>
                  <a:gd name="connsiteY0" fmla="*/ 2613426 h 2613426"/>
                  <a:gd name="connsiteX1" fmla="*/ 385089 w 590999"/>
                  <a:gd name="connsiteY1" fmla="*/ 1154415 h 2613426"/>
                  <a:gd name="connsiteX2" fmla="*/ 0 w 590999"/>
                  <a:gd name="connsiteY2" fmla="*/ 0 h 2613426"/>
                  <a:gd name="connsiteX0" fmla="*/ 590999 w 590999"/>
                  <a:gd name="connsiteY0" fmla="*/ 2613426 h 2613426"/>
                  <a:gd name="connsiteX1" fmla="*/ 385089 w 590999"/>
                  <a:gd name="connsiteY1" fmla="*/ 1154415 h 2613426"/>
                  <a:gd name="connsiteX2" fmla="*/ 0 w 590999"/>
                  <a:gd name="connsiteY2" fmla="*/ 0 h 2613426"/>
                  <a:gd name="connsiteX0" fmla="*/ 590999 w 689499"/>
                  <a:gd name="connsiteY0" fmla="*/ 2613426 h 2613426"/>
                  <a:gd name="connsiteX1" fmla="*/ 590999 w 689499"/>
                  <a:gd name="connsiteY1" fmla="*/ 1154415 h 2613426"/>
                  <a:gd name="connsiteX2" fmla="*/ 0 w 689499"/>
                  <a:gd name="connsiteY2" fmla="*/ 0 h 2613426"/>
                  <a:gd name="connsiteX0" fmla="*/ 590999 w 590999"/>
                  <a:gd name="connsiteY0" fmla="*/ 2613426 h 2613426"/>
                  <a:gd name="connsiteX1" fmla="*/ 321412 w 590999"/>
                  <a:gd name="connsiteY1" fmla="*/ 1154415 h 2613426"/>
                  <a:gd name="connsiteX2" fmla="*/ 0 w 590999"/>
                  <a:gd name="connsiteY2" fmla="*/ 0 h 2613426"/>
                  <a:gd name="connsiteX0" fmla="*/ 590999 w 590999"/>
                  <a:gd name="connsiteY0" fmla="*/ 2613426 h 2613426"/>
                  <a:gd name="connsiteX1" fmla="*/ 321412 w 590999"/>
                  <a:gd name="connsiteY1" fmla="*/ 1154415 h 2613426"/>
                  <a:gd name="connsiteX2" fmla="*/ 0 w 590999"/>
                  <a:gd name="connsiteY2" fmla="*/ 0 h 2613426"/>
                  <a:gd name="connsiteX0" fmla="*/ 590999 w 689499"/>
                  <a:gd name="connsiteY0" fmla="*/ 2613426 h 2613426"/>
                  <a:gd name="connsiteX1" fmla="*/ 590999 w 689499"/>
                  <a:gd name="connsiteY1" fmla="*/ 1038219 h 2613426"/>
                  <a:gd name="connsiteX2" fmla="*/ 0 w 689499"/>
                  <a:gd name="connsiteY2" fmla="*/ 0 h 2613426"/>
                  <a:gd name="connsiteX0" fmla="*/ 590999 w 590999"/>
                  <a:gd name="connsiteY0" fmla="*/ 2688957 h 2688957"/>
                  <a:gd name="connsiteX1" fmla="*/ 332295 w 590999"/>
                  <a:gd name="connsiteY1" fmla="*/ 435571 h 2688957"/>
                  <a:gd name="connsiteX2" fmla="*/ 0 w 590999"/>
                  <a:gd name="connsiteY2" fmla="*/ 75531 h 2688957"/>
                  <a:gd name="connsiteX0" fmla="*/ 590999 w 590999"/>
                  <a:gd name="connsiteY0" fmla="*/ 2613426 h 2613426"/>
                  <a:gd name="connsiteX1" fmla="*/ 334859 w 590999"/>
                  <a:gd name="connsiteY1" fmla="*/ 556605 h 2613426"/>
                  <a:gd name="connsiteX2" fmla="*/ 0 w 590999"/>
                  <a:gd name="connsiteY2" fmla="*/ 0 h 2613426"/>
                  <a:gd name="connsiteX0" fmla="*/ 590999 w 590999"/>
                  <a:gd name="connsiteY0" fmla="*/ 2613426 h 2613426"/>
                  <a:gd name="connsiteX1" fmla="*/ 334859 w 590999"/>
                  <a:gd name="connsiteY1" fmla="*/ 720080 h 2613426"/>
                  <a:gd name="connsiteX2" fmla="*/ 0 w 590999"/>
                  <a:gd name="connsiteY2" fmla="*/ 0 h 2613426"/>
                  <a:gd name="connsiteX0" fmla="*/ 590999 w 590999"/>
                  <a:gd name="connsiteY0" fmla="*/ 2613426 h 2613426"/>
                  <a:gd name="connsiteX1" fmla="*/ 334859 w 590999"/>
                  <a:gd name="connsiteY1" fmla="*/ 720080 h 2613426"/>
                  <a:gd name="connsiteX2" fmla="*/ 0 w 590999"/>
                  <a:gd name="connsiteY2" fmla="*/ 0 h 2613426"/>
                  <a:gd name="connsiteX0" fmla="*/ 590999 w 590999"/>
                  <a:gd name="connsiteY0" fmla="*/ 2613426 h 2613426"/>
                  <a:gd name="connsiteX1" fmla="*/ 334859 w 590999"/>
                  <a:gd name="connsiteY1" fmla="*/ 720080 h 2613426"/>
                  <a:gd name="connsiteX2" fmla="*/ 0 w 590999"/>
                  <a:gd name="connsiteY2" fmla="*/ 0 h 2613426"/>
                  <a:gd name="connsiteX0" fmla="*/ 590999 w 689499"/>
                  <a:gd name="connsiteY0" fmla="*/ 2613426 h 2613426"/>
                  <a:gd name="connsiteX1" fmla="*/ 590999 w 689499"/>
                  <a:gd name="connsiteY1" fmla="*/ 1020985 h 2613426"/>
                  <a:gd name="connsiteX2" fmla="*/ 0 w 689499"/>
                  <a:gd name="connsiteY2" fmla="*/ 0 h 2613426"/>
                  <a:gd name="connsiteX0" fmla="*/ 590999 w 590999"/>
                  <a:gd name="connsiteY0" fmla="*/ 2613426 h 2613426"/>
                  <a:gd name="connsiteX1" fmla="*/ 334859 w 590999"/>
                  <a:gd name="connsiteY1" fmla="*/ 1020985 h 2613426"/>
                  <a:gd name="connsiteX2" fmla="*/ 0 w 590999"/>
                  <a:gd name="connsiteY2" fmla="*/ 0 h 2613426"/>
                  <a:gd name="connsiteX0" fmla="*/ 590999 w 590999"/>
                  <a:gd name="connsiteY0" fmla="*/ 2613426 h 2613426"/>
                  <a:gd name="connsiteX1" fmla="*/ 334859 w 590999"/>
                  <a:gd name="connsiteY1" fmla="*/ 1020985 h 2613426"/>
                  <a:gd name="connsiteX2" fmla="*/ 0 w 590999"/>
                  <a:gd name="connsiteY2" fmla="*/ 0 h 2613426"/>
                  <a:gd name="connsiteX0" fmla="*/ 590999 w 689499"/>
                  <a:gd name="connsiteY0" fmla="*/ 2613426 h 2613426"/>
                  <a:gd name="connsiteX1" fmla="*/ 590999 w 689499"/>
                  <a:gd name="connsiteY1" fmla="*/ 1020985 h 2613426"/>
                  <a:gd name="connsiteX2" fmla="*/ 0 w 689499"/>
                  <a:gd name="connsiteY2" fmla="*/ 0 h 2613426"/>
                  <a:gd name="connsiteX0" fmla="*/ 590999 w 590999"/>
                  <a:gd name="connsiteY0" fmla="*/ 2613426 h 2613426"/>
                  <a:gd name="connsiteX1" fmla="*/ 445139 w 590999"/>
                  <a:gd name="connsiteY1" fmla="*/ 1038219 h 2613426"/>
                  <a:gd name="connsiteX2" fmla="*/ 0 w 590999"/>
                  <a:gd name="connsiteY2" fmla="*/ 0 h 2613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0999" h="2613426">
                    <a:moveTo>
                      <a:pt x="590999" y="2613426"/>
                    </a:moveTo>
                    <a:cubicBezTo>
                      <a:pt x="581138" y="2222565"/>
                      <a:pt x="543639" y="1473790"/>
                      <a:pt x="445139" y="1038219"/>
                    </a:cubicBezTo>
                    <a:cubicBezTo>
                      <a:pt x="346639" y="602648"/>
                      <a:pt x="123125" y="255028"/>
                      <a:pt x="0" y="0"/>
                    </a:cubicBezTo>
                  </a:path>
                </a:pathLst>
              </a:custGeom>
              <a:noFill/>
              <a:ln w="304800">
                <a:solidFill>
                  <a:schemeClr val="tx2"/>
                </a:solidFill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Isosceles Triangle 36"/>
              <p:cNvSpPr/>
              <p:nvPr/>
            </p:nvSpPr>
            <p:spPr>
              <a:xfrm rot="16014093">
                <a:off x="3671636" y="3347277"/>
                <a:ext cx="559267" cy="384217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>
              <a:xfrm rot="18158642">
                <a:off x="4110495" y="2531356"/>
                <a:ext cx="559267" cy="384217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Isosceles Triangle 38"/>
              <p:cNvSpPr/>
              <p:nvPr/>
            </p:nvSpPr>
            <p:spPr>
              <a:xfrm rot="19314427">
                <a:off x="4745969" y="1816089"/>
                <a:ext cx="559267" cy="384217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err="1" smtClean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3880741" y="723028"/>
              <a:ext cx="3990961" cy="6903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270000" indent="-270000">
                <a:spcBef>
                  <a:spcPts val="0"/>
                </a:spcBef>
                <a:buClr>
                  <a:schemeClr val="tx2"/>
                </a:buClr>
              </a:pPr>
              <a:r>
                <a:rPr lang="en-GB" dirty="0" smtClean="0">
                  <a:solidFill>
                    <a:srgbClr val="0070C0"/>
                  </a:solidFill>
                </a:rPr>
                <a:t>for enhanced mobile broadband?</a:t>
              </a:r>
            </a:p>
            <a:p>
              <a:pPr marL="270000" indent="-270000" algn="ctr">
                <a:spcBef>
                  <a:spcPts val="0"/>
                </a:spcBef>
                <a:buClr>
                  <a:schemeClr val="tx2"/>
                </a:buClr>
              </a:pPr>
              <a:r>
                <a:rPr lang="en-GB" sz="1600" dirty="0" smtClean="0">
                  <a:solidFill>
                    <a:srgbClr val="0070C0"/>
                  </a:solidFill>
                </a:rPr>
                <a:t>(data rates &amp; capacity)</a:t>
              </a:r>
              <a:endParaRPr lang="en-US" sz="1600" dirty="0" smtClean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0943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6" name="Object 4" hidden="1"/>
          <p:cNvGraphicFramePr>
            <a:graphicFrameLocks noChangeAspect="1"/>
          </p:cNvGraphicFramePr>
          <p:nvPr/>
        </p:nvGraphicFramePr>
        <p:xfrm>
          <a:off x="1588" y="1588"/>
          <a:ext cx="3175" cy="1587"/>
        </p:xfrm>
        <a:graphic>
          <a:graphicData uri="http://schemas.openxmlformats.org/presentationml/2006/ole">
            <p:oleObj spid="_x0000_s796674" name="think-cell Folie" r:id="rId5" imgW="360" imgH="360" progId="">
              <p:embed/>
            </p:oleObj>
          </a:graphicData>
        </a:graphic>
      </p:graphicFrame>
      <p:sp>
        <p:nvSpPr>
          <p:cNvPr id="151566" name="Rectangle 4"/>
          <p:cNvSpPr>
            <a:spLocks noChangeArrowheads="1"/>
          </p:cNvSpPr>
          <p:nvPr/>
        </p:nvSpPr>
        <p:spPr bwMode="auto">
          <a:xfrm>
            <a:off x="1066800" y="1512888"/>
            <a:ext cx="227013" cy="1301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en-US"/>
          </a:p>
        </p:txBody>
      </p:sp>
      <p:sp>
        <p:nvSpPr>
          <p:cNvPr id="151567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384175" y="318546"/>
            <a:ext cx="10706100" cy="434975"/>
          </a:xfrm>
        </p:spPr>
        <p:txBody>
          <a:bodyPr/>
          <a:lstStyle/>
          <a:p>
            <a:r>
              <a:rPr lang="en-US" dirty="0" smtClean="0">
                <a:latin typeface="TeleGrotesk Headline Ultra" pitchFamily="2" charset="0"/>
              </a:rPr>
              <a:t>DT LEADS 5G</a:t>
            </a:r>
          </a:p>
        </p:txBody>
      </p:sp>
      <p:graphicFrame>
        <p:nvGraphicFramePr>
          <p:cNvPr id="151562" name="Object 10" hidden="1"/>
          <p:cNvGraphicFramePr>
            <a:graphicFrameLocks noChangeAspect="1"/>
          </p:cNvGraphicFramePr>
          <p:nvPr/>
        </p:nvGraphicFramePr>
        <p:xfrm>
          <a:off x="0" y="1255713"/>
          <a:ext cx="200025" cy="149225"/>
        </p:xfrm>
        <a:graphic>
          <a:graphicData uri="http://schemas.openxmlformats.org/presentationml/2006/ole">
            <p:oleObj spid="_x0000_s796675" name="think-cell Slide" r:id="rId6" imgW="360" imgH="360" progId="">
              <p:embed/>
            </p:oleObj>
          </a:graphicData>
        </a:graphic>
      </p:graphicFrame>
      <p:sp>
        <p:nvSpPr>
          <p:cNvPr id="151570" name="Rectangle 10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255713"/>
            <a:ext cx="200025" cy="149225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 defTabSz="914400">
              <a:lnSpc>
                <a:spcPct val="90000"/>
              </a:lnSpc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n-US" sz="1000">
              <a:solidFill>
                <a:schemeClr val="tx1"/>
              </a:solidFill>
              <a:latin typeface="Tele-GroteskNor" pitchFamily="2" charset="0"/>
            </a:endParaRPr>
          </a:p>
        </p:txBody>
      </p:sp>
      <p:sp>
        <p:nvSpPr>
          <p:cNvPr id="151573" name="Rectangle 16"/>
          <p:cNvSpPr>
            <a:spLocks noChangeArrowheads="1"/>
          </p:cNvSpPr>
          <p:nvPr/>
        </p:nvSpPr>
        <p:spPr bwMode="gray">
          <a:xfrm>
            <a:off x="520700" y="5465763"/>
            <a:ext cx="600075" cy="2301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4400">
              <a:lnSpc>
                <a:spcPct val="90000"/>
              </a:lnSpc>
              <a:spcAft>
                <a:spcPct val="30000"/>
              </a:spcAft>
              <a:buClr>
                <a:schemeClr val="tx2"/>
              </a:buClr>
              <a:buSzPct val="75000"/>
              <a:buFont typeface="Wingdings" pitchFamily="2" charset="2"/>
              <a:buNone/>
            </a:pPr>
            <a:endParaRPr lang="en-US" sz="1400">
              <a:solidFill>
                <a:schemeClr val="tx1"/>
              </a:solidFill>
              <a:latin typeface="Tele-GroteskNor" pitchFamily="2" charset="0"/>
            </a:endParaRPr>
          </a:p>
        </p:txBody>
      </p:sp>
      <p:sp>
        <p:nvSpPr>
          <p:cNvPr id="70" name="Date Placeholder 6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April 2016</a:t>
            </a:r>
            <a:endParaRPr lang="en-US" dirty="0"/>
          </a:p>
        </p:txBody>
      </p:sp>
      <p:sp>
        <p:nvSpPr>
          <p:cNvPr id="71" name="Slide Number Placeholder 7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610279-DEBB-4504-8391-79400298B56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10053492" y="904399"/>
            <a:ext cx="72876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US" sz="9600" dirty="0" smtClean="0">
                <a:solidFill>
                  <a:srgbClr val="92D050"/>
                </a:solidFill>
                <a:sym typeface="Wingdings"/>
              </a:rPr>
              <a:t></a:t>
            </a:r>
            <a:endParaRPr lang="en-US" sz="9600" dirty="0" smtClean="0">
              <a:solidFill>
                <a:srgbClr val="92D050"/>
              </a:solidFill>
            </a:endParaRPr>
          </a:p>
        </p:txBody>
      </p:sp>
      <p:pic>
        <p:nvPicPr>
          <p:cNvPr id="12" name="Picture 11" descr="MWC 16_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948" y="904399"/>
            <a:ext cx="3429000" cy="2571750"/>
          </a:xfrm>
          <a:prstGeom prst="rect">
            <a:avLst/>
          </a:prstGeom>
        </p:spPr>
      </p:pic>
      <p:pic>
        <p:nvPicPr>
          <p:cNvPr id="13" name="Picture 12" descr="160218-jacobfeuerborn-5g-463x28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35550" y="2338388"/>
            <a:ext cx="5880100" cy="36195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69845" y="3637048"/>
            <a:ext cx="3940902" cy="1754326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LATENCY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&lt; 1msec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91337" y="3988435"/>
            <a:ext cx="44093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US" sz="9600" dirty="0" smtClean="0">
                <a:solidFill>
                  <a:srgbClr val="92D050"/>
                </a:solidFill>
                <a:sym typeface="Wingdings"/>
              </a:rPr>
              <a:t></a:t>
            </a:r>
            <a:endParaRPr lang="en-US" sz="9600" dirty="0" smtClean="0">
              <a:solidFill>
                <a:srgbClr val="92D05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66927" y="1289464"/>
            <a:ext cx="4786566" cy="923330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eMBB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&gt;70Gbps!!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332" y="274324"/>
            <a:ext cx="11015481" cy="498598"/>
          </a:xfrm>
        </p:spPr>
        <p:txBody>
          <a:bodyPr/>
          <a:lstStyle/>
          <a:p>
            <a:r>
              <a:rPr lang="en-US" sz="3600" dirty="0" smtClean="0">
                <a:solidFill>
                  <a:schemeClr val="tx2"/>
                </a:solidFill>
                <a:latin typeface="TeleGrotesk Headline Ultra" pitchFamily="2" charset="0"/>
              </a:rPr>
              <a:t>BUSINESS ORIENTED NETWORK SLICING</a:t>
            </a:r>
            <a:endParaRPr lang="en-US" sz="3600" dirty="0">
              <a:solidFill>
                <a:schemeClr val="tx2"/>
              </a:solidFill>
              <a:latin typeface="TeleGrotesk Headline Ultra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834688" y="5957888"/>
            <a:ext cx="365125" cy="2746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EE5C4E8-683F-48FF-9E3E-D518E45766F5}" type="slidenum">
              <a:rPr lang="en-US" sz="1100" smtClean="0"/>
              <a:pPr>
                <a:defRPr/>
              </a:pPr>
              <a:t>7</a:t>
            </a:fld>
            <a:endParaRPr lang="en-US" sz="1100" dirty="0"/>
          </a:p>
        </p:txBody>
      </p:sp>
      <p:pic>
        <p:nvPicPr>
          <p:cNvPr id="279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7416" y="914300"/>
            <a:ext cx="10312173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umsplatzhalter 3"/>
          <p:cNvSpPr txBox="1">
            <a:spLocks/>
          </p:cNvSpPr>
          <p:nvPr/>
        </p:nvSpPr>
        <p:spPr>
          <a:xfrm>
            <a:off x="8647113" y="5967413"/>
            <a:ext cx="2268537" cy="27463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15214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29th June 2016</a:t>
            </a:r>
            <a:endParaRPr kumimoji="0" lang="de-DE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2292" y="325438"/>
            <a:ext cx="10863263" cy="498598"/>
          </a:xfrm>
        </p:spPr>
        <p:txBody>
          <a:bodyPr/>
          <a:lstStyle/>
          <a:p>
            <a:r>
              <a:rPr lang="en-GB" dirty="0" smtClean="0"/>
              <a:t>5G-NR architecture approach</a:t>
            </a:r>
          </a:p>
        </p:txBody>
      </p:sp>
      <p:sp>
        <p:nvSpPr>
          <p:cNvPr id="8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/>
          <a:p>
            <a:fld id="{1A9ECEB5-E165-4DC3-BD4F-600F04FF7C28}" type="slidenum">
              <a:rPr lang="de-DE">
                <a:solidFill>
                  <a:srgbClr val="000000"/>
                </a:solidFill>
              </a:rPr>
              <a:pPr/>
              <a:t>8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112" name="Datumsplatzhalter 3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sp>
        <p:nvSpPr>
          <p:cNvPr id="114" name="Fußzeilenplatzhalter 4"/>
          <p:cNvSpPr>
            <a:spLocks noGrp="1"/>
          </p:cNvSpPr>
          <p:nvPr>
            <p:ph type="ftr" sz="quarter" idx="4294967295"/>
            <p:custDataLst>
              <p:tags r:id="rId1"/>
            </p:custDataLst>
          </p:nvPr>
        </p:nvSpPr>
        <p:spPr bwMode="gray">
          <a:xfrm>
            <a:off x="3254375" y="5967413"/>
            <a:ext cx="5168900" cy="274637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Tele-GroteskNor" pitchFamily="2" charset="0"/>
              </a:defRPr>
            </a:lvl1pPr>
          </a:lstStyle>
          <a:p>
            <a:pPr algn="ctr"/>
            <a:r>
              <a:rPr lang="de-DE" smtClean="0">
                <a:solidFill>
                  <a:srgbClr val="000000"/>
                </a:solidFill>
                <a:cs typeface="Arial" pitchFamily="34" charset="0"/>
              </a:rPr>
              <a:t>5G radio access concepts -internal-</a:t>
            </a:r>
            <a:endParaRPr lang="de-DE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924672" y="1988670"/>
            <a:ext cx="7175500" cy="2781300"/>
          </a:xfrm>
          <a:prstGeom prst="roundRect">
            <a:avLst>
              <a:gd name="adj" fmla="val 2753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Modular functionality</a:t>
            </a:r>
            <a:endParaRPr lang="en-US" sz="2400" b="1" dirty="0" err="1" smtClean="0">
              <a:solidFill>
                <a:schemeClr val="bg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179297" y="2273300"/>
            <a:ext cx="2609664" cy="7747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 smtClean="0">
                <a:solidFill>
                  <a:schemeClr val="bg1"/>
                </a:solidFill>
              </a:rPr>
              <a:t>Elastic</a:t>
            </a:r>
          </a:p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(flexible placement)</a:t>
            </a:r>
            <a:endParaRPr lang="en-US" sz="1600" dirty="0" err="1" smtClean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40741" y="3724835"/>
            <a:ext cx="2447365" cy="751915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 smtClean="0">
                <a:solidFill>
                  <a:schemeClr val="bg1"/>
                </a:solidFill>
              </a:rPr>
              <a:t>Adaptable</a:t>
            </a:r>
            <a:endParaRPr lang="en-US" sz="1800" dirty="0" err="1" smtClean="0">
              <a:solidFill>
                <a:schemeClr val="bg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999566" y="2965823"/>
            <a:ext cx="2097175" cy="7747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 smtClean="0">
                <a:solidFill>
                  <a:schemeClr val="bg1"/>
                </a:solidFill>
              </a:rPr>
              <a:t>Sliceable</a:t>
            </a:r>
          </a:p>
        </p:txBody>
      </p:sp>
      <p:sp>
        <p:nvSpPr>
          <p:cNvPr id="11" name="Oval 10"/>
          <p:cNvSpPr/>
          <p:nvPr/>
        </p:nvSpPr>
        <p:spPr>
          <a:xfrm>
            <a:off x="5833045" y="2969443"/>
            <a:ext cx="2160483" cy="7747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 smtClean="0">
                <a:solidFill>
                  <a:schemeClr val="bg1"/>
                </a:solidFill>
              </a:rPr>
              <a:t>Interchangeable</a:t>
            </a:r>
          </a:p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(multi-vendor 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97341" y="2736031"/>
            <a:ext cx="2729131" cy="1231106"/>
          </a:xfrm>
          <a:prstGeom prst="rect">
            <a:avLst/>
          </a:prstGeom>
          <a:solidFill>
            <a:srgbClr val="0070C0"/>
          </a:solidFill>
        </p:spPr>
        <p:txBody>
          <a:bodyPr wrap="square" lIns="0" tIns="0" rIns="0" bIns="0" rtlCol="0">
            <a:spAutoFit/>
          </a:bodyPr>
          <a:lstStyle/>
          <a:p>
            <a:pPr marL="269875" indent="-1588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2000" b="1" dirty="0" smtClean="0">
                <a:solidFill>
                  <a:schemeClr val="bg1"/>
                </a:solidFill>
              </a:rPr>
              <a:t>…. but modular decomposition brings specification &amp; testing challenges 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720477" y="4845471"/>
            <a:ext cx="7560840" cy="0"/>
          </a:xfrm>
          <a:prstGeom prst="line">
            <a:avLst/>
          </a:prstGeom>
          <a:ln w="28575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911225" y="4965701"/>
            <a:ext cx="7175500" cy="776194"/>
          </a:xfrm>
          <a:prstGeom prst="roundRect">
            <a:avLst>
              <a:gd name="adj" fmla="val 6621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bg1"/>
                </a:solidFill>
              </a:rPr>
              <a:t>Commodity Hardware </a:t>
            </a:r>
            <a:endParaRPr lang="en-US" sz="2400" b="1" dirty="0" err="1" smtClean="0">
              <a:solidFill>
                <a:schemeClr val="bg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1168399" y="5069915"/>
            <a:ext cx="1622425" cy="53975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 smtClean="0">
                <a:solidFill>
                  <a:schemeClr val="bg1"/>
                </a:solidFill>
              </a:rPr>
              <a:t>CPU </a:t>
            </a:r>
            <a:r>
              <a:rPr lang="en-GB" sz="1200" dirty="0" smtClean="0">
                <a:solidFill>
                  <a:schemeClr val="bg1"/>
                </a:solidFill>
              </a:rPr>
              <a:t>(</a:t>
            </a:r>
            <a:r>
              <a:rPr lang="en-GB" sz="1200" dirty="0" err="1" smtClean="0">
                <a:solidFill>
                  <a:schemeClr val="bg1"/>
                </a:solidFill>
              </a:rPr>
              <a:t>e.g</a:t>
            </a:r>
            <a:r>
              <a:rPr lang="en-GB" sz="1200" dirty="0" smtClean="0">
                <a:solidFill>
                  <a:schemeClr val="bg1"/>
                </a:solidFill>
              </a:rPr>
              <a:t> x86)</a:t>
            </a:r>
            <a:endParaRPr lang="en-US" sz="1200" dirty="0" err="1" smtClean="0">
              <a:solidFill>
                <a:schemeClr val="bg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6248399" y="5069915"/>
            <a:ext cx="1622425" cy="53975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 smtClean="0">
                <a:solidFill>
                  <a:schemeClr val="bg1"/>
                </a:solidFill>
              </a:rPr>
              <a:t>FPGA, DSP</a:t>
            </a:r>
            <a:endParaRPr lang="en-US" sz="1800" dirty="0" err="1" smtClean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13365" y="4660502"/>
            <a:ext cx="226337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2000" b="1" dirty="0" smtClean="0">
                <a:solidFill>
                  <a:schemeClr val="tx2"/>
                </a:solidFill>
              </a:rPr>
              <a:t>Abstraction/virtualization</a:t>
            </a:r>
            <a:endParaRPr lang="en-US" sz="2000" b="1" dirty="0" smtClean="0">
              <a:solidFill>
                <a:schemeClr val="tx2"/>
              </a:solidFill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949201" y="1007839"/>
            <a:ext cx="4176464" cy="880616"/>
          </a:xfrm>
          <a:custGeom>
            <a:avLst/>
            <a:gdLst>
              <a:gd name="connsiteX0" fmla="*/ 0 w 2171700"/>
              <a:gd name="connsiteY0" fmla="*/ 0 h 736600"/>
              <a:gd name="connsiteX1" fmla="*/ 0 w 2171700"/>
              <a:gd name="connsiteY1" fmla="*/ 736600 h 736600"/>
              <a:gd name="connsiteX2" fmla="*/ 2171700 w 2171700"/>
              <a:gd name="connsiteY2" fmla="*/ 736600 h 736600"/>
              <a:gd name="connsiteX3" fmla="*/ 1485900 w 2171700"/>
              <a:gd name="connsiteY3" fmla="*/ 38100 h 736600"/>
              <a:gd name="connsiteX4" fmla="*/ 0 w 2171700"/>
              <a:gd name="connsiteY4" fmla="*/ 0 h 736600"/>
              <a:gd name="connsiteX0" fmla="*/ 0 w 2171700"/>
              <a:gd name="connsiteY0" fmla="*/ 0 h 736600"/>
              <a:gd name="connsiteX1" fmla="*/ 0 w 2171700"/>
              <a:gd name="connsiteY1" fmla="*/ 736600 h 736600"/>
              <a:gd name="connsiteX2" fmla="*/ 2171700 w 2171700"/>
              <a:gd name="connsiteY2" fmla="*/ 736600 h 736600"/>
              <a:gd name="connsiteX3" fmla="*/ 1445517 w 2171700"/>
              <a:gd name="connsiteY3" fmla="*/ 25747 h 736600"/>
              <a:gd name="connsiteX4" fmla="*/ 0 w 2171700"/>
              <a:gd name="connsiteY4" fmla="*/ 0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1700" h="736600">
                <a:moveTo>
                  <a:pt x="0" y="0"/>
                </a:moveTo>
                <a:lnTo>
                  <a:pt x="0" y="736600"/>
                </a:lnTo>
                <a:lnTo>
                  <a:pt x="2171700" y="736600"/>
                </a:lnTo>
                <a:lnTo>
                  <a:pt x="1445517" y="257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28" name="Freeform 27"/>
          <p:cNvSpPr/>
          <p:nvPr/>
        </p:nvSpPr>
        <p:spPr>
          <a:xfrm flipH="1" flipV="1">
            <a:off x="3973537" y="1037927"/>
            <a:ext cx="4091756" cy="880616"/>
          </a:xfrm>
          <a:custGeom>
            <a:avLst/>
            <a:gdLst>
              <a:gd name="connsiteX0" fmla="*/ 0 w 2171700"/>
              <a:gd name="connsiteY0" fmla="*/ 0 h 736600"/>
              <a:gd name="connsiteX1" fmla="*/ 0 w 2171700"/>
              <a:gd name="connsiteY1" fmla="*/ 736600 h 736600"/>
              <a:gd name="connsiteX2" fmla="*/ 2171700 w 2171700"/>
              <a:gd name="connsiteY2" fmla="*/ 736600 h 736600"/>
              <a:gd name="connsiteX3" fmla="*/ 1485900 w 2171700"/>
              <a:gd name="connsiteY3" fmla="*/ 38100 h 736600"/>
              <a:gd name="connsiteX4" fmla="*/ 0 w 2171700"/>
              <a:gd name="connsiteY4" fmla="*/ 0 h 736600"/>
              <a:gd name="connsiteX0" fmla="*/ 0 w 2171700"/>
              <a:gd name="connsiteY0" fmla="*/ 0 h 736600"/>
              <a:gd name="connsiteX1" fmla="*/ 0 w 2171700"/>
              <a:gd name="connsiteY1" fmla="*/ 736600 h 736600"/>
              <a:gd name="connsiteX2" fmla="*/ 2171700 w 2171700"/>
              <a:gd name="connsiteY2" fmla="*/ 736600 h 736600"/>
              <a:gd name="connsiteX3" fmla="*/ 1445517 w 2171700"/>
              <a:gd name="connsiteY3" fmla="*/ 25747 h 736600"/>
              <a:gd name="connsiteX4" fmla="*/ 0 w 2171700"/>
              <a:gd name="connsiteY4" fmla="*/ 0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1700" h="736600">
                <a:moveTo>
                  <a:pt x="0" y="0"/>
                </a:moveTo>
                <a:lnTo>
                  <a:pt x="0" y="736600"/>
                </a:lnTo>
                <a:lnTo>
                  <a:pt x="2171700" y="736600"/>
                </a:lnTo>
                <a:lnTo>
                  <a:pt x="1445517" y="2574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00597" y="1306904"/>
            <a:ext cx="199099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800" dirty="0" smtClean="0"/>
              <a:t>Transport requirements</a:t>
            </a:r>
            <a:endParaRPr lang="en-US" sz="1800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5977061" y="1295871"/>
            <a:ext cx="114755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1800" dirty="0" smtClean="0"/>
              <a:t>Centralization</a:t>
            </a:r>
            <a:endParaRPr lang="en-US" sz="1800" dirty="0" smtClean="0"/>
          </a:p>
        </p:txBody>
      </p:sp>
      <p:sp>
        <p:nvSpPr>
          <p:cNvPr id="33" name="TextBox 32"/>
          <p:cNvSpPr txBox="1"/>
          <p:nvPr/>
        </p:nvSpPr>
        <p:spPr>
          <a:xfrm>
            <a:off x="8497341" y="1164555"/>
            <a:ext cx="2736304" cy="553998"/>
          </a:xfrm>
          <a:prstGeom prst="rect">
            <a:avLst/>
          </a:prstGeom>
          <a:solidFill>
            <a:srgbClr val="89E0FF"/>
          </a:solidFill>
          <a:ln w="38100">
            <a:solidFill>
              <a:srgbClr val="00B0F0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358775" indent="-1809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800" dirty="0" smtClean="0"/>
              <a:t>Coordination</a:t>
            </a:r>
          </a:p>
          <a:p>
            <a:pPr marL="358775" indent="-180975">
              <a:spcBef>
                <a:spcPts val="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en-GB" sz="1800" dirty="0" smtClean="0"/>
              <a:t>Multi-TP connectivity </a:t>
            </a:r>
            <a:endParaRPr lang="en-US" sz="1800" dirty="0" smtClean="0"/>
          </a:p>
        </p:txBody>
      </p:sp>
      <p:sp>
        <p:nvSpPr>
          <p:cNvPr id="34" name="Isosceles Triangle 33"/>
          <p:cNvSpPr/>
          <p:nvPr/>
        </p:nvSpPr>
        <p:spPr>
          <a:xfrm rot="16200000">
            <a:off x="8065293" y="1367879"/>
            <a:ext cx="360040" cy="216024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64893" y="1295871"/>
            <a:ext cx="24551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2000" dirty="0" smtClean="0"/>
              <a:t>vs.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0943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2292" y="325438"/>
            <a:ext cx="10863263" cy="498598"/>
          </a:xfrm>
        </p:spPr>
        <p:txBody>
          <a:bodyPr/>
          <a:lstStyle/>
          <a:p>
            <a:r>
              <a:rPr lang="en-GB" dirty="0" smtClean="0"/>
              <a:t>5G-NR to be  integrated with LTE-A Pro</a:t>
            </a:r>
          </a:p>
        </p:txBody>
      </p:sp>
      <p:sp>
        <p:nvSpPr>
          <p:cNvPr id="8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834688" y="5967413"/>
            <a:ext cx="365125" cy="274637"/>
          </a:xfrm>
        </p:spPr>
        <p:txBody>
          <a:bodyPr/>
          <a:lstStyle/>
          <a:p>
            <a:fld id="{1A9ECEB5-E165-4DC3-BD4F-600F04FF7C28}" type="slidenum">
              <a:rPr lang="de-DE">
                <a:solidFill>
                  <a:srgbClr val="000000"/>
                </a:solidFill>
              </a:rPr>
              <a:pPr/>
              <a:t>9</a:t>
            </a:fld>
            <a:endParaRPr lang="de-DE">
              <a:solidFill>
                <a:srgbClr val="000000"/>
              </a:solidFill>
            </a:endParaRPr>
          </a:p>
        </p:txBody>
      </p:sp>
      <p:sp>
        <p:nvSpPr>
          <p:cNvPr id="112" name="Datumsplatzhalter 3"/>
          <p:cNvSpPr>
            <a:spLocks noGrp="1"/>
          </p:cNvSpPr>
          <p:nvPr>
            <p:ph type="dt" sz="half" idx="10"/>
          </p:nvPr>
        </p:nvSpPr>
        <p:spPr>
          <a:xfrm>
            <a:off x="8647113" y="5967413"/>
            <a:ext cx="2268537" cy="274637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</a:rPr>
              <a:t>29th June 2016</a:t>
            </a:r>
            <a:endParaRPr lang="de-DE" dirty="0">
              <a:solidFill>
                <a:srgbClr val="000000"/>
              </a:solidFill>
            </a:endParaRPr>
          </a:p>
        </p:txBody>
      </p:sp>
      <p:grpSp>
        <p:nvGrpSpPr>
          <p:cNvPr id="3" name="Group 71"/>
          <p:cNvGrpSpPr/>
          <p:nvPr/>
        </p:nvGrpSpPr>
        <p:grpSpPr>
          <a:xfrm>
            <a:off x="1468585" y="1419801"/>
            <a:ext cx="8811490" cy="4143796"/>
            <a:chOff x="3400425" y="2471742"/>
            <a:chExt cx="4476750" cy="2497137"/>
          </a:xfrm>
        </p:grpSpPr>
        <p:grpSp>
          <p:nvGrpSpPr>
            <p:cNvPr id="7" name="Group 50"/>
            <p:cNvGrpSpPr>
              <a:grpSpLocks/>
            </p:cNvGrpSpPr>
            <p:nvPr/>
          </p:nvGrpSpPr>
          <p:grpSpPr bwMode="auto">
            <a:xfrm>
              <a:off x="3400425" y="2471742"/>
              <a:ext cx="1873250" cy="2071687"/>
              <a:chOff x="2560" y="7246"/>
              <a:chExt cx="2949" cy="3261"/>
            </a:xfrm>
          </p:grpSpPr>
          <p:sp>
            <p:nvSpPr>
              <p:cNvPr id="4" name="AutoShape 3"/>
              <p:cNvSpPr>
                <a:spLocks noChangeArrowheads="1"/>
              </p:cNvSpPr>
              <p:nvPr/>
            </p:nvSpPr>
            <p:spPr bwMode="auto">
              <a:xfrm>
                <a:off x="3271" y="8555"/>
                <a:ext cx="1467" cy="503"/>
              </a:xfrm>
              <a:prstGeom prst="roundRect">
                <a:avLst>
                  <a:gd name="adj" fmla="val 16667"/>
                </a:avLst>
              </a:prstGeom>
              <a:solidFill>
                <a:srgbClr val="4F81BD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LTE-A Pro</a:t>
                </a: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" name="AutoShape 4"/>
              <p:cNvSpPr>
                <a:spLocks noChangeArrowheads="1"/>
              </p:cNvSpPr>
              <p:nvPr/>
            </p:nvSpPr>
            <p:spPr bwMode="auto">
              <a:xfrm>
                <a:off x="3495" y="7246"/>
                <a:ext cx="1050" cy="420"/>
              </a:xfrm>
              <a:prstGeom prst="roundRect">
                <a:avLst>
                  <a:gd name="adj" fmla="val 16667"/>
                </a:avLst>
              </a:prstGeom>
              <a:solidFill>
                <a:srgbClr val="4F81BD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LTE</a:t>
                </a: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" name="AutoShape 5"/>
              <p:cNvSpPr>
                <a:spLocks noChangeArrowheads="1"/>
              </p:cNvSpPr>
              <p:nvPr/>
            </p:nvSpPr>
            <p:spPr bwMode="auto">
              <a:xfrm>
                <a:off x="3413" y="7891"/>
                <a:ext cx="1192" cy="412"/>
              </a:xfrm>
              <a:prstGeom prst="roundRect">
                <a:avLst>
                  <a:gd name="adj" fmla="val 16667"/>
                </a:avLst>
              </a:prstGeom>
              <a:solidFill>
                <a:srgbClr val="4F81BD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LTE-A</a:t>
                </a: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13" name="Group 25"/>
              <p:cNvGrpSpPr>
                <a:grpSpLocks/>
              </p:cNvGrpSpPr>
              <p:nvPr/>
            </p:nvGrpSpPr>
            <p:grpSpPr bwMode="auto">
              <a:xfrm>
                <a:off x="2651" y="9911"/>
                <a:ext cx="2858" cy="596"/>
                <a:chOff x="2651" y="8904"/>
                <a:chExt cx="2858" cy="596"/>
              </a:xfrm>
            </p:grpSpPr>
            <p:sp>
              <p:nvSpPr>
                <p:cNvPr id="8" name="Rectangle 18"/>
                <p:cNvSpPr>
                  <a:spLocks noChangeArrowheads="1"/>
                </p:cNvSpPr>
                <p:nvPr/>
              </p:nvSpPr>
              <p:spPr bwMode="auto">
                <a:xfrm>
                  <a:off x="2720" y="8904"/>
                  <a:ext cx="1064" cy="107"/>
                </a:xfrm>
                <a:prstGeom prst="rect">
                  <a:avLst/>
                </a:prstGeom>
                <a:solidFill>
                  <a:srgbClr val="4F81B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00"/>
                </a:p>
              </p:txBody>
            </p:sp>
            <p:cxnSp>
              <p:nvCxnSpPr>
                <p:cNvPr id="40" name="AutoShape 9"/>
                <p:cNvCxnSpPr>
                  <a:cxnSpLocks noChangeShapeType="1"/>
                </p:cNvCxnSpPr>
                <p:nvPr/>
              </p:nvCxnSpPr>
              <p:spPr bwMode="auto">
                <a:xfrm>
                  <a:off x="2964" y="9140"/>
                  <a:ext cx="0" cy="4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9" name="AutoShape 10"/>
                <p:cNvCxnSpPr>
                  <a:cxnSpLocks noChangeShapeType="1"/>
                </p:cNvCxnSpPr>
                <p:nvPr/>
              </p:nvCxnSpPr>
              <p:spPr bwMode="auto">
                <a:xfrm>
                  <a:off x="3466" y="9146"/>
                  <a:ext cx="0" cy="4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2" name="AutoShape 11"/>
                <p:cNvCxnSpPr>
                  <a:cxnSpLocks noChangeShapeType="1"/>
                </p:cNvCxnSpPr>
                <p:nvPr/>
              </p:nvCxnSpPr>
              <p:spPr bwMode="auto">
                <a:xfrm>
                  <a:off x="4036" y="9146"/>
                  <a:ext cx="0" cy="4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3" name="AutoShape 12"/>
                <p:cNvCxnSpPr>
                  <a:cxnSpLocks noChangeShapeType="1"/>
                </p:cNvCxnSpPr>
                <p:nvPr/>
              </p:nvCxnSpPr>
              <p:spPr bwMode="auto">
                <a:xfrm>
                  <a:off x="4604" y="9146"/>
                  <a:ext cx="0" cy="4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4" name="AutoShape 13"/>
                <p:cNvCxnSpPr>
                  <a:cxnSpLocks noChangeShapeType="1"/>
                </p:cNvCxnSpPr>
                <p:nvPr/>
              </p:nvCxnSpPr>
              <p:spPr bwMode="auto">
                <a:xfrm>
                  <a:off x="5094" y="9146"/>
                  <a:ext cx="1" cy="4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45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2651" y="9188"/>
                  <a:ext cx="810" cy="3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1 GHz</a:t>
                  </a:r>
                  <a:endPara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653" y="9188"/>
                  <a:ext cx="810" cy="3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1</a:t>
                  </a:r>
                  <a:r>
                    <a:rPr kumimoji="0" 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0</a:t>
                  </a:r>
                  <a:r>
                    <a:rPr kumimoji="0" 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 GHz</a:t>
                  </a:r>
                  <a:endPara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  <p:cxnSp>
              <p:nvCxnSpPr>
                <p:cNvPr id="47" name="AutoShape 16"/>
                <p:cNvCxnSpPr>
                  <a:cxnSpLocks noChangeShapeType="1"/>
                </p:cNvCxnSpPr>
                <p:nvPr/>
              </p:nvCxnSpPr>
              <p:spPr bwMode="auto">
                <a:xfrm>
                  <a:off x="2713" y="9011"/>
                  <a:ext cx="2445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cxnSp>
              <p:nvCxnSpPr>
                <p:cNvPr id="48" name="AutoShape 17"/>
                <p:cNvCxnSpPr>
                  <a:cxnSpLocks noChangeShapeType="1"/>
                </p:cNvCxnSpPr>
                <p:nvPr/>
              </p:nvCxnSpPr>
              <p:spPr bwMode="auto">
                <a:xfrm>
                  <a:off x="2713" y="8904"/>
                  <a:ext cx="2445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</p:cxnSp>
            <p:sp>
              <p:nvSpPr>
                <p:cNvPr id="49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4699" y="9188"/>
                  <a:ext cx="810" cy="3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1</a:t>
                  </a:r>
                  <a:r>
                    <a:rPr kumimoji="0" 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00</a:t>
                  </a:r>
                  <a:r>
                    <a:rPr kumimoji="0" lang="en-US" sz="16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 GHz</a:t>
                  </a:r>
                  <a:endPara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50" name="AutoShape 20"/>
              <p:cNvSpPr>
                <a:spLocks noChangeArrowheads="1"/>
              </p:cNvSpPr>
              <p:nvPr/>
            </p:nvSpPr>
            <p:spPr bwMode="auto">
              <a:xfrm flipV="1">
                <a:off x="3784" y="8386"/>
                <a:ext cx="467" cy="85"/>
              </a:xfrm>
              <a:prstGeom prst="triangle">
                <a:avLst>
                  <a:gd name="adj" fmla="val 50000"/>
                </a:avLst>
              </a:prstGeom>
              <a:solidFill>
                <a:srgbClr val="FF33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51" name="AutoShape 23"/>
              <p:cNvSpPr>
                <a:spLocks noChangeArrowheads="1"/>
              </p:cNvSpPr>
              <p:nvPr/>
            </p:nvSpPr>
            <p:spPr bwMode="auto">
              <a:xfrm flipV="1">
                <a:off x="3784" y="7739"/>
                <a:ext cx="467" cy="85"/>
              </a:xfrm>
              <a:prstGeom prst="triangle">
                <a:avLst>
                  <a:gd name="adj" fmla="val 50000"/>
                </a:avLst>
              </a:prstGeom>
              <a:solidFill>
                <a:srgbClr val="FF33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59" name="AutoShape 41"/>
              <p:cNvSpPr>
                <a:spLocks noChangeArrowheads="1"/>
              </p:cNvSpPr>
              <p:nvPr/>
            </p:nvSpPr>
            <p:spPr bwMode="auto">
              <a:xfrm rot="6521394">
                <a:off x="3179" y="9386"/>
                <a:ext cx="467" cy="165"/>
              </a:xfrm>
              <a:prstGeom prst="rightArrow">
                <a:avLst>
                  <a:gd name="adj1" fmla="val 34389"/>
                  <a:gd name="adj2" fmla="val 98982"/>
                </a:avLst>
              </a:prstGeom>
              <a:solidFill>
                <a:srgbClr val="4F81B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60" name="Text Box 46"/>
              <p:cNvSpPr txBox="1">
                <a:spLocks noChangeArrowheads="1"/>
              </p:cNvSpPr>
              <p:nvPr/>
            </p:nvSpPr>
            <p:spPr bwMode="auto">
              <a:xfrm>
                <a:off x="2560" y="9134"/>
                <a:ext cx="1046" cy="4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&lt;6 GHz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6" name="Group 51"/>
            <p:cNvGrpSpPr>
              <a:grpSpLocks/>
            </p:cNvGrpSpPr>
            <p:nvPr/>
          </p:nvGrpSpPr>
          <p:grpSpPr bwMode="auto">
            <a:xfrm>
              <a:off x="5995988" y="3303592"/>
              <a:ext cx="1881187" cy="1239837"/>
              <a:chOff x="5980" y="8555"/>
              <a:chExt cx="2961" cy="1953"/>
            </a:xfrm>
          </p:grpSpPr>
          <p:sp>
            <p:nvSpPr>
              <p:cNvPr id="12" name="AutoShape 6"/>
              <p:cNvSpPr>
                <a:spLocks noChangeArrowheads="1"/>
              </p:cNvSpPr>
              <p:nvPr/>
            </p:nvSpPr>
            <p:spPr bwMode="auto">
              <a:xfrm>
                <a:off x="6607" y="8555"/>
                <a:ext cx="1467" cy="503"/>
              </a:xfrm>
              <a:prstGeom prst="roundRect">
                <a:avLst>
                  <a:gd name="adj" fmla="val 16667"/>
                </a:avLst>
              </a:prstGeom>
              <a:solidFill>
                <a:srgbClr val="FF3399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5G-NR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" name="Rectangle 27"/>
              <p:cNvSpPr>
                <a:spLocks noChangeArrowheads="1"/>
              </p:cNvSpPr>
              <p:nvPr/>
            </p:nvSpPr>
            <p:spPr bwMode="auto">
              <a:xfrm>
                <a:off x="6169" y="9911"/>
                <a:ext cx="2404" cy="107"/>
              </a:xfrm>
              <a:prstGeom prst="rect">
                <a:avLst/>
              </a:prstGeom>
              <a:solidFill>
                <a:srgbClr val="FF33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cxnSp>
            <p:nvCxnSpPr>
              <p:cNvPr id="14" name="AutoShape 28"/>
              <p:cNvCxnSpPr>
                <a:cxnSpLocks noChangeShapeType="1"/>
              </p:cNvCxnSpPr>
              <p:nvPr/>
            </p:nvCxnSpPr>
            <p:spPr bwMode="auto">
              <a:xfrm>
                <a:off x="6396" y="10148"/>
                <a:ext cx="0" cy="4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1" name="AutoShape 29"/>
              <p:cNvCxnSpPr>
                <a:cxnSpLocks noChangeShapeType="1"/>
              </p:cNvCxnSpPr>
              <p:nvPr/>
            </p:nvCxnSpPr>
            <p:spPr bwMode="auto">
              <a:xfrm>
                <a:off x="6898" y="10154"/>
                <a:ext cx="0" cy="4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5" name="AutoShape 30"/>
              <p:cNvCxnSpPr>
                <a:cxnSpLocks noChangeShapeType="1"/>
              </p:cNvCxnSpPr>
              <p:nvPr/>
            </p:nvCxnSpPr>
            <p:spPr bwMode="auto">
              <a:xfrm>
                <a:off x="7468" y="10154"/>
                <a:ext cx="0" cy="4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19" name="AutoShape 31"/>
              <p:cNvCxnSpPr>
                <a:cxnSpLocks noChangeShapeType="1"/>
              </p:cNvCxnSpPr>
              <p:nvPr/>
            </p:nvCxnSpPr>
            <p:spPr bwMode="auto">
              <a:xfrm>
                <a:off x="8036" y="10154"/>
                <a:ext cx="0" cy="4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2" name="AutoShape 32"/>
              <p:cNvCxnSpPr>
                <a:cxnSpLocks noChangeShapeType="1"/>
              </p:cNvCxnSpPr>
              <p:nvPr/>
            </p:nvCxnSpPr>
            <p:spPr bwMode="auto">
              <a:xfrm>
                <a:off x="8526" y="10154"/>
                <a:ext cx="1" cy="4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24" name="Text Box 33"/>
              <p:cNvSpPr txBox="1">
                <a:spLocks noChangeArrowheads="1"/>
              </p:cNvSpPr>
              <p:nvPr/>
            </p:nvSpPr>
            <p:spPr bwMode="auto">
              <a:xfrm>
                <a:off x="6083" y="10196"/>
                <a:ext cx="810" cy="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1 GHz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" name="Text Box 34"/>
              <p:cNvSpPr txBox="1">
                <a:spLocks noChangeArrowheads="1"/>
              </p:cNvSpPr>
              <p:nvPr/>
            </p:nvSpPr>
            <p:spPr bwMode="auto">
              <a:xfrm>
                <a:off x="7085" y="10196"/>
                <a:ext cx="810" cy="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1</a:t>
                </a: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0</a:t>
                </a: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 GHz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28" name="AutoShape 35"/>
              <p:cNvCxnSpPr>
                <a:cxnSpLocks noChangeShapeType="1"/>
              </p:cNvCxnSpPr>
              <p:nvPr/>
            </p:nvCxnSpPr>
            <p:spPr bwMode="auto">
              <a:xfrm>
                <a:off x="6145" y="10019"/>
                <a:ext cx="244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9" name="AutoShape 36"/>
              <p:cNvCxnSpPr>
                <a:cxnSpLocks noChangeShapeType="1"/>
              </p:cNvCxnSpPr>
              <p:nvPr/>
            </p:nvCxnSpPr>
            <p:spPr bwMode="auto">
              <a:xfrm>
                <a:off x="6145" y="9911"/>
                <a:ext cx="244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sp>
            <p:nvSpPr>
              <p:cNvPr id="30" name="Text Box 37"/>
              <p:cNvSpPr txBox="1">
                <a:spLocks noChangeArrowheads="1"/>
              </p:cNvSpPr>
              <p:nvPr/>
            </p:nvSpPr>
            <p:spPr bwMode="auto">
              <a:xfrm>
                <a:off x="8131" y="10196"/>
                <a:ext cx="810" cy="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1</a:t>
                </a: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00</a:t>
                </a:r>
                <a:r>
                  <a:rPr kumimoji="0" lang="en-US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 GHz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31" name="AutoShape 39"/>
              <p:cNvCxnSpPr>
                <a:cxnSpLocks noChangeShapeType="1"/>
              </p:cNvCxnSpPr>
              <p:nvPr/>
            </p:nvCxnSpPr>
            <p:spPr bwMode="auto">
              <a:xfrm>
                <a:off x="6145" y="10141"/>
                <a:ext cx="244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32" name="AutoShape 43"/>
              <p:cNvCxnSpPr>
                <a:cxnSpLocks noChangeShapeType="1"/>
              </p:cNvCxnSpPr>
              <p:nvPr/>
            </p:nvCxnSpPr>
            <p:spPr bwMode="auto">
              <a:xfrm>
                <a:off x="7200" y="9550"/>
                <a:ext cx="1" cy="21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</p:cxnSp>
          <p:sp>
            <p:nvSpPr>
              <p:cNvPr id="33" name="AutoShape 44"/>
              <p:cNvSpPr>
                <a:spLocks noChangeArrowheads="1"/>
              </p:cNvSpPr>
              <p:nvPr/>
            </p:nvSpPr>
            <p:spPr bwMode="auto">
              <a:xfrm rot="6521394">
                <a:off x="6595" y="9411"/>
                <a:ext cx="467" cy="165"/>
              </a:xfrm>
              <a:prstGeom prst="rightArrow">
                <a:avLst>
                  <a:gd name="adj1" fmla="val 34389"/>
                  <a:gd name="adj2" fmla="val 98982"/>
                </a:avLst>
              </a:prstGeom>
              <a:solidFill>
                <a:srgbClr val="FF33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52" name="AutoShape 45"/>
              <p:cNvSpPr>
                <a:spLocks noChangeArrowheads="1"/>
              </p:cNvSpPr>
              <p:nvPr/>
            </p:nvSpPr>
            <p:spPr bwMode="auto">
              <a:xfrm rot="3511301">
                <a:off x="7500" y="9399"/>
                <a:ext cx="467" cy="165"/>
              </a:xfrm>
              <a:prstGeom prst="rightArrow">
                <a:avLst>
                  <a:gd name="adj1" fmla="val 34389"/>
                  <a:gd name="adj2" fmla="val 98982"/>
                </a:avLst>
              </a:prstGeom>
              <a:solidFill>
                <a:srgbClr val="FF33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/>
              </a:p>
            </p:txBody>
          </p:sp>
          <p:sp>
            <p:nvSpPr>
              <p:cNvPr id="53" name="Text Box 47"/>
              <p:cNvSpPr txBox="1">
                <a:spLocks noChangeArrowheads="1"/>
              </p:cNvSpPr>
              <p:nvPr/>
            </p:nvSpPr>
            <p:spPr bwMode="auto">
              <a:xfrm>
                <a:off x="5980" y="9102"/>
                <a:ext cx="1046" cy="4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&lt;6 GHz</a:t>
                </a:r>
                <a:endParaRPr kumimoji="0" lang="en-US" sz="1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Text Box 48"/>
              <p:cNvSpPr txBox="1">
                <a:spLocks noChangeArrowheads="1"/>
              </p:cNvSpPr>
              <p:nvPr/>
            </p:nvSpPr>
            <p:spPr bwMode="auto">
              <a:xfrm>
                <a:off x="7717" y="9132"/>
                <a:ext cx="1046" cy="4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&gt;6 GHz</a:t>
                </a:r>
                <a:endPara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796713" name="AutoShape 49"/>
            <p:cNvSpPr>
              <a:spLocks noChangeArrowheads="1"/>
            </p:cNvSpPr>
            <p:nvPr/>
          </p:nvSpPr>
          <p:spPr bwMode="auto">
            <a:xfrm>
              <a:off x="5418138" y="3952879"/>
              <a:ext cx="315912" cy="152400"/>
            </a:xfrm>
            <a:prstGeom prst="rightArrow">
              <a:avLst>
                <a:gd name="adj1" fmla="val 50000"/>
                <a:gd name="adj2" fmla="val 51823"/>
              </a:avLst>
            </a:prstGeom>
            <a:solidFill>
              <a:srgbClr val="7F7F7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  <p:sp>
          <p:nvSpPr>
            <p:cNvPr id="796714" name="Text Box 52"/>
            <p:cNvSpPr txBox="1">
              <a:spLocks noChangeArrowheads="1"/>
            </p:cNvSpPr>
            <p:nvPr/>
          </p:nvSpPr>
          <p:spPr bwMode="auto">
            <a:xfrm>
              <a:off x="5211763" y="3473454"/>
              <a:ext cx="687387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smtClean="0">
                  <a:ln>
                    <a:noFill/>
                  </a:ln>
                  <a:solidFill>
                    <a:srgbClr val="808080"/>
                  </a:solidFill>
                  <a:effectLst/>
                  <a:latin typeface="Calibri" pitchFamily="34" charset="0"/>
                  <a:cs typeface="Arial" pitchFamily="34" charset="0"/>
                </a:rPr>
                <a:t>Gradual migration</a:t>
              </a: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6715" name="Freeform 54"/>
            <p:cNvSpPr>
              <a:spLocks/>
            </p:cNvSpPr>
            <p:nvPr/>
          </p:nvSpPr>
          <p:spPr bwMode="auto">
            <a:xfrm>
              <a:off x="4337050" y="4706942"/>
              <a:ext cx="2606675" cy="261937"/>
            </a:xfrm>
            <a:custGeom>
              <a:avLst/>
              <a:gdLst>
                <a:gd name="T0" fmla="*/ 0 w 4103"/>
                <a:gd name="T1" fmla="*/ 4435475 h 411"/>
                <a:gd name="T2" fmla="*/ 0 w 4103"/>
                <a:gd name="T3" fmla="*/ 165725475 h 411"/>
                <a:gd name="T4" fmla="*/ 1653222500 w 4103"/>
                <a:gd name="T5" fmla="*/ 165725475 h 411"/>
                <a:gd name="T6" fmla="*/ 1654432175 w 4103"/>
                <a:gd name="T7" fmla="*/ 0 h 4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03" h="411">
                  <a:moveTo>
                    <a:pt x="0" y="11"/>
                  </a:moveTo>
                  <a:lnTo>
                    <a:pt x="0" y="411"/>
                  </a:lnTo>
                  <a:lnTo>
                    <a:pt x="4100" y="411"/>
                  </a:lnTo>
                  <a:lnTo>
                    <a:pt x="4103" y="0"/>
                  </a:lnTo>
                </a:path>
              </a:pathLst>
            </a:custGeom>
            <a:noFill/>
            <a:ln w="22225">
              <a:solidFill>
                <a:schemeClr val="tx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/>
            </a:p>
          </p:txBody>
        </p:sp>
      </p:grpSp>
      <p:sp>
        <p:nvSpPr>
          <p:cNvPr id="73" name="Oval 72"/>
          <p:cNvSpPr/>
          <p:nvPr/>
        </p:nvSpPr>
        <p:spPr>
          <a:xfrm>
            <a:off x="8374863" y="5107418"/>
            <a:ext cx="139855" cy="15007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74" name="Oval 73"/>
          <p:cNvSpPr/>
          <p:nvPr/>
        </p:nvSpPr>
        <p:spPr>
          <a:xfrm>
            <a:off x="3244071" y="5107418"/>
            <a:ext cx="139855" cy="150072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>
              <a:solidFill>
                <a:schemeClr val="tx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851308" y="5128934"/>
            <a:ext cx="185486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</a:pPr>
            <a:r>
              <a:rPr lang="en-GB" sz="2000" b="1" dirty="0" smtClean="0">
                <a:solidFill>
                  <a:schemeClr val="tx2"/>
                </a:solidFill>
              </a:rPr>
              <a:t>Connected together </a:t>
            </a:r>
            <a:endParaRPr lang="en-US" sz="20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943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227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/m_precDefaultPercent&gt;&lt;m_precDefaultDate&gt;&lt;m_bNumberIsYear val=&quot;0&quot;/&gt;&lt;m_strFormatTime&gt;%d.%m.%Y&lt;/m_strFormatTime&gt;&lt;/m_precDefaultDate&gt;&lt;m_precDefaultYear&gt;&lt;m_bNumberIsYear val=&quot;0&quot;/&gt;&lt;m_strFormatTime&gt;%Y&lt;/m_strFormatTime&gt;&lt;/m_precDefaultYear&gt;&lt;m_precDefaultQuarter&gt;&lt;m_bNumberIsYear val=&quot;0&quot;/&gt;&lt;m_strFormatTime&gt;Q%5&lt;/m_strFormatTime&gt;&lt;/m_precDefaultQuarter&gt;&lt;m_precDefaultMonth/&gt;&lt;m_precDefaultWeek/&gt;&lt;m_precDefaultDay&gt;&lt;m_bNumberIsYear val=&quot;0&quot;/&gt;&lt;m_strFormatTime&gt;%#d&lt;/m_strFormatTime&gt;&lt;/m_precDefaultDay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unBaoR_s0SYZI7ltgnte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bDjBhnD30SScjMiwbv6u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T5mcaMNCk.DL7F2T1W7g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cdB2RPhcUiSKZAF3KeYu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.cpi_T1aUGvyyKgQ3O5S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T9fDZpUAkCZE56m_6n2R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.X7YSzHU2pJDFtYFnUq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zwhCt.JHUqdFHYphjHIR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Gw9oT2uGECkJ2uFZ4nLu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cHq.xj5hUmjFtTSJhQ8K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j.TmT8Vf0epfXzv_nQaH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FlzmvdISUCU6IWZoNFOE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hvUrTId3U6sZCivDdtfk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T9fDZpUAkCZE56m_6n2R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TWbu3I.UqQEmSom7VKq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CWMT41UukudOzgI12DWM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UQmCEh7U6.QneOC_eUN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UQmCEh7U6.QneOC_eUN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.Mp7a55IkyF7DmOahmms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nh4OvZ2kaIAS5Q2lUlU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T9fDZpUAkCZE56m_6n2R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YfO06LMTEOmzET9q5OyG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SkH7ZWVEEGFHuUOlRTDR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f4jtM4R9U.KbEvcbfGIl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bDjBhnD30SScjMiwbv6u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T5mcaMNCk.DL7F2T1W7g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k.JfWbgkqBZAtIq43uE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7qWvEB4Tka0J13yOaczV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XMxcyk3UC597fJ_rjkr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KnG_Rv4NkW7WDo0_7g1V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yhNN5PoeEGY7w2ascn99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KnG_Rv4NkW7WDo0_7g1V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AM_mcMJL0SIbM9mSJN7O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Vg8MpqYOk.90VQf1A3hl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LfOSvxPokiSBxwfGGHfv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T8sSzC9r0.qpMGyp3.nB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KvK3tTZ30mdL59u0m5Vd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nDcEN7kI0uFq8mOlBcOj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kc.2gxt9EGAZGOCkfbrf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XRkAP1xxkKsmDc4h8HBD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EIGe_fEe0WdETzwOZ4Ll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1XB.U3WeEiu7UzsSJ27K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Zpw9H4b0uSAZuTEMDAX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IsuDPDlZ0SreaIf3ERF_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Wele7KzlkqSZSY7VGwgu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ok.JfWbgkqBZAtIq43uE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7qWvEB4Tka0J13yOaczV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XMxcyk3UC597fJ_rjkr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Hjkk78uxECgA1sS9lG61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1XB.U3WeEiu7UzsSJ27K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AndsNwoQkiwnejgEKP6O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UQmCEh7U6.QneOC_eUN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KnG_Rv4NkW7WDo0_7g1VQ"/>
</p:tagLst>
</file>

<file path=ppt/theme/theme1.xml><?xml version="1.0" encoding="utf-8"?>
<a:theme xmlns:a="http://schemas.openxmlformats.org/drawingml/2006/main" name="T_MASTER_16-9_EN_20151005">
  <a:themeElements>
    <a:clrScheme name="Telekom screen colors">
      <a:dk1>
        <a:srgbClr val="4B4B4B"/>
      </a:dk1>
      <a:lt1>
        <a:srgbClr val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E20074"/>
      </a:hlink>
      <a:folHlink>
        <a:srgbClr val="6C6C6C"/>
      </a:folHlink>
    </a:clrScheme>
    <a:fontScheme name="Vorschlag April 2015_Typo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19050" algn="ctr">
          <a:solidFill>
            <a:schemeClr val="tx2"/>
          </a:solidFill>
          <a:miter lim="800000"/>
          <a:headEnd/>
          <a:tailEnd/>
        </a:ln>
        <a:effectLst/>
      </a:spPr>
      <a:bodyPr lIns="72000" tIns="0" rIns="72000" bIns="36000" rtlCol="0" anchor="ctr"/>
      <a:lstStyle>
        <a:defPPr indent="3175" algn="ctr" defTabSz="457293" fontAlgn="base">
          <a:lnSpc>
            <a:spcPct val="104000"/>
          </a:lnSpc>
          <a:spcBef>
            <a:spcPct val="25000"/>
          </a:spcBef>
          <a:spcAft>
            <a:spcPct val="0"/>
          </a:spcAft>
          <a:buClr>
            <a:srgbClr val="E20074"/>
          </a:buClr>
          <a:buSzPct val="75000"/>
          <a:defRPr sz="1800" dirty="0" err="1" smtClean="0">
            <a:cs typeface="Arial" charset="0"/>
          </a:defRPr>
        </a:defPPr>
      </a:lstStyle>
    </a:spDef>
    <a:lnDef>
      <a:spPr>
        <a:ln w="19050">
          <a:solidFill>
            <a:schemeClr val="tx2"/>
          </a:solidFill>
          <a:miter lim="800000"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 w="9525">
          <a:noFill/>
          <a:miter lim="800000"/>
          <a:headEnd/>
          <a:tailEnd/>
        </a:ln>
      </a:spPr>
      <a:bodyPr vert="horz" wrap="square" lIns="72000" tIns="36000" rIns="72000" bIns="36000" numCol="1" rtlCol="0" anchor="t" anchorCtr="0" compatLnSpc="1">
        <a:prstTxWarp prst="textNoShape">
          <a:avLst/>
        </a:prstTxWarp>
        <a:spAutoFit/>
      </a:bodyPr>
      <a:lstStyle>
        <a:defPPr defTabSz="457322" fontAlgn="base">
          <a:lnSpc>
            <a:spcPct val="104000"/>
          </a:lnSpc>
          <a:spcBef>
            <a:spcPct val="25000"/>
          </a:spcBef>
          <a:spcAft>
            <a:spcPct val="0"/>
          </a:spcAft>
          <a:buClr>
            <a:schemeClr val="tx1"/>
          </a:buClr>
          <a:buSzPct val="75000"/>
          <a:defRPr sz="1800" dirty="0" err="1" smtClean="0">
            <a:ea typeface="Swagger" pitchFamily="2" charset="0"/>
          </a:defRPr>
        </a:defPPr>
      </a:lstStyle>
    </a:txDef>
  </a:objectDefaults>
  <a:extraClrSchemeLst>
    <a:extraClrScheme>
      <a:clrScheme name="Telekom screen colors">
        <a:dk1>
          <a:srgbClr val="4B4B4B"/>
        </a:dk1>
        <a:lt1>
          <a:srgbClr val="FFFFFF"/>
        </a:lt1>
        <a:dk2>
          <a:srgbClr val="E20074"/>
        </a:dk2>
        <a:lt2>
          <a:srgbClr val="A4A4A4"/>
        </a:lt2>
        <a:accent1>
          <a:srgbClr val="1063AD"/>
        </a:accent1>
        <a:accent2>
          <a:srgbClr val="53BAF2"/>
        </a:accent2>
        <a:accent3>
          <a:srgbClr val="1BADA2"/>
        </a:accent3>
        <a:accent4>
          <a:srgbClr val="BFCB44"/>
        </a:accent4>
        <a:accent5>
          <a:srgbClr val="FFD329"/>
        </a:accent5>
        <a:accent6>
          <a:srgbClr val="FF9A1E"/>
        </a:accent6>
        <a:hlink>
          <a:srgbClr val="E20074"/>
        </a:hlink>
        <a:folHlink>
          <a:srgbClr val="6C6C6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16zu9_Chartpool_20150608.pptx" id="{B1452720-7520-4D9E-B9ED-20AEF7CACA91}" vid="{0A44F166-3C81-41C7-882D-66DB7ABEEA43}"/>
    </a:ext>
  </a:extLst>
</a:theme>
</file>

<file path=ppt/theme/theme2.xml><?xml version="1.0" encoding="utf-8"?>
<a:theme xmlns:a="http://schemas.openxmlformats.org/drawingml/2006/main" name="T_PPT_Master_2007_16_9_E">
  <a:themeElements>
    <a:clrScheme name="Benutzerdefiniert 14">
      <a:dk1>
        <a:srgbClr val="000000"/>
      </a:dk1>
      <a:lt1>
        <a:srgbClr val="FFFFFF"/>
      </a:lt1>
      <a:dk2>
        <a:srgbClr val="E20074"/>
      </a:dk2>
      <a:lt2>
        <a:srgbClr val="A4A4A4"/>
      </a:lt2>
      <a:accent1>
        <a:srgbClr val="EDEDED"/>
      </a:accent1>
      <a:accent2>
        <a:srgbClr val="D0D0D0"/>
      </a:accent2>
      <a:accent3>
        <a:srgbClr val="7C7C7C"/>
      </a:accent3>
      <a:accent4>
        <a:srgbClr val="6C6C6C"/>
      </a:accent4>
      <a:accent5>
        <a:srgbClr val="4B4B4B"/>
      </a:accent5>
      <a:accent6>
        <a:srgbClr val="A4A4A4"/>
      </a:accent6>
      <a:hlink>
        <a:srgbClr val="E20074"/>
      </a:hlink>
      <a:folHlink>
        <a:srgbClr val="6C6C6C"/>
      </a:folHlink>
    </a:clrScheme>
    <a:fontScheme name="DT Fonts">
      <a:majorFont>
        <a:latin typeface="Tele-GroteskUlt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  <a:effectLst/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tailEnd type="none" w="lg" len="lg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70000" indent="-270000">
          <a:spcBef>
            <a:spcPts val="0"/>
          </a:spcBef>
          <a:spcAft>
            <a:spcPts val="450"/>
          </a:spcAft>
          <a:buClr>
            <a:schemeClr val="tx2"/>
          </a:buClr>
          <a:buFont typeface="Wingdings" pitchFamily="2" charset="2"/>
          <a:buChar char="§"/>
          <a:defRPr dirty="0" smtClean="0"/>
        </a:defPPr>
      </a:lstStyle>
    </a:txDef>
  </a:objectDefaults>
  <a:extraClrSchemeLst>
    <a:extraClrScheme>
      <a:clrScheme name="TELEKOM_Master_DE_RC6 Kopie 1">
        <a:dk1>
          <a:srgbClr val="646464"/>
        </a:dk1>
        <a:lt1>
          <a:srgbClr val="FFFFFF"/>
        </a:lt1>
        <a:dk2>
          <a:srgbClr val="E20074"/>
        </a:dk2>
        <a:lt2>
          <a:srgbClr val="FFFFFF"/>
        </a:lt2>
        <a:accent1>
          <a:srgbClr val="427BAB"/>
        </a:accent1>
        <a:accent2>
          <a:srgbClr val="FDD167"/>
        </a:accent2>
        <a:accent3>
          <a:srgbClr val="FFFFFF"/>
        </a:accent3>
        <a:accent4>
          <a:srgbClr val="545454"/>
        </a:accent4>
        <a:accent5>
          <a:srgbClr val="B0BFD2"/>
        </a:accent5>
        <a:accent6>
          <a:srgbClr val="E5BD5D"/>
        </a:accent6>
        <a:hlink>
          <a:srgbClr val="646464"/>
        </a:hlink>
        <a:folHlink>
          <a:srgbClr val="9D9D9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LEKOM_Master_DE_RC6 Kopie 2">
        <a:dk1>
          <a:srgbClr val="000000"/>
        </a:dk1>
        <a:lt1>
          <a:srgbClr val="FFFFFF"/>
        </a:lt1>
        <a:dk2>
          <a:srgbClr val="E20074"/>
        </a:dk2>
        <a:lt2>
          <a:srgbClr val="A4A4A4"/>
        </a:lt2>
        <a:accent1>
          <a:srgbClr val="EDEDED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4F4F4"/>
        </a:accent5>
        <a:accent6>
          <a:srgbClr val="BCBCBC"/>
        </a:accent6>
        <a:hlink>
          <a:srgbClr val="7C7C7C"/>
        </a:hlink>
        <a:folHlink>
          <a:srgbClr val="6C6C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LEKOM_Master_DE_RC6 Kopie 3">
        <a:dk1>
          <a:srgbClr val="000000"/>
        </a:dk1>
        <a:lt1>
          <a:srgbClr val="FFFFFF"/>
        </a:lt1>
        <a:dk2>
          <a:srgbClr val="E20074"/>
        </a:dk2>
        <a:lt2>
          <a:srgbClr val="A4A4A4"/>
        </a:lt2>
        <a:accent1>
          <a:srgbClr val="EDEDED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4F4F4"/>
        </a:accent5>
        <a:accent6>
          <a:srgbClr val="BCBCBC"/>
        </a:accent6>
        <a:hlink>
          <a:srgbClr val="00A1DE"/>
        </a:hlink>
        <a:folHlink>
          <a:srgbClr val="6C6C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LEKOM_Master_DE_RC6 Kopie 4">
        <a:dk1>
          <a:srgbClr val="000000"/>
        </a:dk1>
        <a:lt1>
          <a:srgbClr val="FFFFFF"/>
        </a:lt1>
        <a:dk2>
          <a:srgbClr val="E20074"/>
        </a:dk2>
        <a:lt2>
          <a:srgbClr val="A4A4A4"/>
        </a:lt2>
        <a:accent1>
          <a:srgbClr val="EDEDED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4F4F4"/>
        </a:accent5>
        <a:accent6>
          <a:srgbClr val="BCBCBC"/>
        </a:accent6>
        <a:hlink>
          <a:srgbClr val="E20074"/>
        </a:hlink>
        <a:folHlink>
          <a:srgbClr val="6C6C6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Telekom Screenfarben">
      <a:dk1>
        <a:srgbClr val="4B4B4B"/>
      </a:dk1>
      <a:lt1>
        <a:sysClr val="window" lastClr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E20074"/>
      </a:hlink>
      <a:folHlink>
        <a:srgbClr val="6C6C6C"/>
      </a:folHlink>
    </a:clrScheme>
    <a:fontScheme name="T_PPT Fonts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Telekom Screenfarben">
      <a:dk1>
        <a:srgbClr val="4B4B4B"/>
      </a:dk1>
      <a:lt1>
        <a:sysClr val="window" lastClr="FFFFFF"/>
      </a:lt1>
      <a:dk2>
        <a:srgbClr val="E20074"/>
      </a:dk2>
      <a:lt2>
        <a:srgbClr val="A4A4A4"/>
      </a:lt2>
      <a:accent1>
        <a:srgbClr val="1063AD"/>
      </a:accent1>
      <a:accent2>
        <a:srgbClr val="53BAF2"/>
      </a:accent2>
      <a:accent3>
        <a:srgbClr val="1BADA2"/>
      </a:accent3>
      <a:accent4>
        <a:srgbClr val="BFCB44"/>
      </a:accent4>
      <a:accent5>
        <a:srgbClr val="FFD329"/>
      </a:accent5>
      <a:accent6>
        <a:srgbClr val="FF9A1E"/>
      </a:accent6>
      <a:hlink>
        <a:srgbClr val="992C99"/>
      </a:hlink>
      <a:folHlink>
        <a:srgbClr val="6C6C6C"/>
      </a:folHlink>
    </a:clrScheme>
    <a:fontScheme name="T_PPT Fonts">
      <a:majorFont>
        <a:latin typeface="TeleGrotesk Headline Ultra"/>
        <a:ea typeface=""/>
        <a:cs typeface=""/>
      </a:majorFont>
      <a:minorFont>
        <a:latin typeface="Tele-GroteskNor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412</Words>
  <Application>Microsoft Office PowerPoint</Application>
  <PresentationFormat>Custom</PresentationFormat>
  <Paragraphs>140</Paragraphs>
  <Slides>11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7" baseType="lpstr">
      <vt:lpstr>Arial</vt:lpstr>
      <vt:lpstr>TeleGrotesk Headline Ultra</vt:lpstr>
      <vt:lpstr>Arial Unicode MS</vt:lpstr>
      <vt:lpstr>Tele-GroteskNor</vt:lpstr>
      <vt:lpstr>Wingdings</vt:lpstr>
      <vt:lpstr>TeleGrotesk Headline</vt:lpstr>
      <vt:lpstr>Calibri</vt:lpstr>
      <vt:lpstr>Times New Roman</vt:lpstr>
      <vt:lpstr>Tele-GroteskFet</vt:lpstr>
      <vt:lpstr>Wingdings 2</vt:lpstr>
      <vt:lpstr>Tele-GroteskUlt</vt:lpstr>
      <vt:lpstr>MS PGothic</vt:lpstr>
      <vt:lpstr>T_MASTER_16-9_EN_20151005</vt:lpstr>
      <vt:lpstr>T_PPT_Master_2007_16_9_E</vt:lpstr>
      <vt:lpstr>think-cell Folie</vt:lpstr>
      <vt:lpstr>think-cell Slide</vt:lpstr>
      <vt:lpstr> 5G Radio access CONCEPTS  </vt:lpstr>
      <vt:lpstr>Via Della Conciliazione EVOLUTION </vt:lpstr>
      <vt:lpstr>Via Della Conciliazione  </vt:lpstr>
      <vt:lpstr>Via Della Conciliazione  </vt:lpstr>
      <vt:lpstr>What is 5G for? </vt:lpstr>
      <vt:lpstr>DT LEADS 5G</vt:lpstr>
      <vt:lpstr>BUSINESS ORIENTED NETWORK SLICING</vt:lpstr>
      <vt:lpstr>5G-NR architecture approach</vt:lpstr>
      <vt:lpstr>5G-NR to be  integrated with LTE-A Pro</vt:lpstr>
      <vt:lpstr>3GPP 5G NEW RADIo standardization has started! </vt:lpstr>
      <vt:lpstr>THANK YOU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NB-IoT</dc:subject>
  <dc:creator/>
  <cp:keywords>5G</cp:keywords>
  <cp:lastModifiedBy/>
  <cp:revision>1</cp:revision>
  <dcterms:created xsi:type="dcterms:W3CDTF">2015-11-23T08:40:08Z</dcterms:created>
  <dcterms:modified xsi:type="dcterms:W3CDTF">2016-06-29T09:39:09Z</dcterms:modified>
  <cp:category>DTAG internal</cp:category>
</cp:coreProperties>
</file>